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60" r:id="rId4"/>
    <p:sldId id="293" r:id="rId5"/>
    <p:sldId id="261" r:id="rId6"/>
    <p:sldId id="262" r:id="rId7"/>
    <p:sldId id="290" r:id="rId8"/>
    <p:sldId id="266" r:id="rId9"/>
    <p:sldId id="259" r:id="rId10"/>
    <p:sldId id="263" r:id="rId11"/>
    <p:sldId id="264" r:id="rId12"/>
    <p:sldId id="277" r:id="rId13"/>
    <p:sldId id="279" r:id="rId14"/>
    <p:sldId id="280" r:id="rId15"/>
    <p:sldId id="281" r:id="rId16"/>
    <p:sldId id="282" r:id="rId17"/>
    <p:sldId id="271" r:id="rId18"/>
    <p:sldId id="291" r:id="rId19"/>
    <p:sldId id="289" r:id="rId20"/>
    <p:sldId id="272" r:id="rId21"/>
    <p:sldId id="294" r:id="rId22"/>
    <p:sldId id="273" r:id="rId23"/>
    <p:sldId id="296" r:id="rId24"/>
    <p:sldId id="297" r:id="rId25"/>
    <p:sldId id="295" r:id="rId26"/>
    <p:sldId id="274" r:id="rId27"/>
    <p:sldId id="275" r:id="rId28"/>
    <p:sldId id="276" r:id="rId29"/>
    <p:sldId id="284" r:id="rId30"/>
    <p:sldId id="285" r:id="rId31"/>
    <p:sldId id="292" r:id="rId32"/>
    <p:sldId id="298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/>
    <p:restoredTop sz="95574"/>
  </p:normalViewPr>
  <p:slideViewPr>
    <p:cSldViewPr snapToGrid="0" snapToObjects="1">
      <p:cViewPr varScale="1">
        <p:scale>
          <a:sx n="103" d="100"/>
          <a:sy n="103" d="100"/>
        </p:scale>
        <p:origin x="1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6/22/22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6/22/22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6/22/22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30nyu7gOGI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A21445-7AA7-B84B-86E1-406D3557B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816" y="1940011"/>
            <a:ext cx="9700054" cy="2236573"/>
          </a:xfrm>
        </p:spPr>
        <p:txBody>
          <a:bodyPr>
            <a:normAutofit/>
          </a:bodyPr>
          <a:lstStyle/>
          <a:p>
            <a:r>
              <a:rPr lang="fr-FR" dirty="0"/>
              <a:t>Les Directives anticipées</a:t>
            </a:r>
            <a:br>
              <a:rPr lang="fr-FR" dirty="0"/>
            </a:br>
            <a:br>
              <a:rPr lang="fr-FR" dirty="0"/>
            </a:br>
            <a:r>
              <a:rPr lang="fr-FR" dirty="0"/>
              <a:t>Une élucidation philosophique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63585F-D3C8-514F-9AB3-790DC4B925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Claire ETCHEGARAY</a:t>
            </a:r>
          </a:p>
          <a:p>
            <a:r>
              <a:rPr lang="fr-FR" dirty="0"/>
              <a:t>(Université Paris Nanterre – Philosophie)</a:t>
            </a:r>
          </a:p>
        </p:txBody>
      </p:sp>
    </p:spTree>
    <p:extLst>
      <p:ext uri="{BB962C8B-B14F-4D97-AF65-F5344CB8AC3E}">
        <p14:creationId xmlns:p14="http://schemas.microsoft.com/office/powerpoint/2010/main" val="99851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B395C-488C-1F40-84AD-4B68B728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Trois mystifications</a:t>
            </a:r>
            <a:br>
              <a:rPr lang="fr-FR" dirty="0"/>
            </a:br>
            <a:r>
              <a:rPr lang="fr-FR" dirty="0"/>
              <a:t>et deux vrais problèmes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AAC335-2C44-8B46-8BA1-DE02A19CB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Deux vrais problèmes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1) Les deux risques : autonomisme et paternalisme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2) L’identité personnelle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9402F51-EBC5-A04A-AA82-FF419136C5B4}"/>
              </a:ext>
            </a:extLst>
          </p:cNvPr>
          <p:cNvSpPr txBox="1">
            <a:spLocks/>
          </p:cNvSpPr>
          <p:nvPr/>
        </p:nvSpPr>
        <p:spPr bwMode="black">
          <a:xfrm>
            <a:off x="2231136" y="432485"/>
            <a:ext cx="7729728" cy="202650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normativité des DA</a:t>
            </a:r>
            <a:br>
              <a:rPr lang="fr-FR" dirty="0"/>
            </a:br>
            <a:br>
              <a:rPr lang="fr-FR" dirty="0"/>
            </a:br>
            <a:r>
              <a:rPr lang="fr-FR" cap="none" dirty="0"/>
              <a:t>Trois Mystifications</a:t>
            </a:r>
            <a:br>
              <a:rPr lang="fr-FR" cap="none" dirty="0"/>
            </a:br>
            <a:r>
              <a:rPr lang="fr-FR" cap="none" dirty="0"/>
              <a:t>Et Deux Vrais Problèmes</a:t>
            </a:r>
            <a:endParaRPr lang="fr-FR" dirty="0"/>
          </a:p>
        </p:txBody>
      </p:sp>
      <p:pic>
        <p:nvPicPr>
          <p:cNvPr id="6" name="Image 5" descr="Zones de point d’interrogation">
            <a:extLst>
              <a:ext uri="{FF2B5EF4-FFF2-40B4-BE49-F238E27FC236}">
                <a16:creationId xmlns:a16="http://schemas.microsoft.com/office/drawing/2014/main" id="{D3F1A516-2DBA-5E4E-882E-47C05EC17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81677">
            <a:off x="8526994" y="3592425"/>
            <a:ext cx="2867740" cy="161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4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735AA-77CD-4444-A94C-190B6984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69D6D0-5404-1841-9E37-0585F1E86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243" y="2153412"/>
            <a:ext cx="9601200" cy="47045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dirty="0"/>
              <a:t>I/ 	Analyser les DA comme des </a:t>
            </a:r>
            <a:r>
              <a:rPr lang="fr-FR" sz="2400" i="1" dirty="0"/>
              <a:t>actes de langage.</a:t>
            </a:r>
          </a:p>
          <a:p>
            <a:pPr marL="0" indent="0">
              <a:buNone/>
            </a:pPr>
            <a:r>
              <a:rPr lang="fr-FR" sz="2400" i="1" dirty="0"/>
              <a:t>			</a:t>
            </a:r>
            <a:r>
              <a:rPr lang="fr-FR" sz="2000" i="1" dirty="0"/>
              <a:t>Premier résultat : </a:t>
            </a:r>
            <a:r>
              <a:rPr lang="fr-FR" sz="2000" dirty="0"/>
              <a:t>les DA ne sont pas un pacte d’Ulysse</a:t>
            </a:r>
          </a:p>
          <a:p>
            <a:pPr marL="0" indent="0">
              <a:buNone/>
            </a:pPr>
            <a:r>
              <a:rPr lang="fr-FR" sz="2400" dirty="0"/>
              <a:t>II/	Les DA sont des attributions de volonté, dont peuvent découler des attributions de droit et de responsabilité</a:t>
            </a:r>
          </a:p>
          <a:p>
            <a:pPr marL="0" indent="0">
              <a:buNone/>
            </a:pPr>
            <a:r>
              <a:rPr lang="fr-FR" sz="2400" i="1" dirty="0"/>
              <a:t>			</a:t>
            </a:r>
            <a:r>
              <a:rPr lang="fr-FR" sz="2000" i="1" dirty="0"/>
              <a:t>Second résultat :</a:t>
            </a:r>
            <a:r>
              <a:rPr lang="fr-FR" sz="2000" dirty="0"/>
              <a:t> une théorie « </a:t>
            </a:r>
            <a:r>
              <a:rPr lang="fr-FR" sz="2000" dirty="0" err="1"/>
              <a:t>ascriptiviste</a:t>
            </a:r>
            <a:r>
              <a:rPr lang="fr-FR" sz="2000" dirty="0"/>
              <a:t> »</a:t>
            </a:r>
            <a:endParaRPr lang="fr-FR" sz="2000" i="1" dirty="0"/>
          </a:p>
          <a:p>
            <a:pPr marL="0" indent="0">
              <a:buNone/>
            </a:pPr>
            <a:r>
              <a:rPr lang="fr-FR" sz="2400" dirty="0"/>
              <a:t>III/	Conclusion : implications pratiques et éthiques (retour à nos 2 problèmes)</a:t>
            </a:r>
          </a:p>
        </p:txBody>
      </p:sp>
    </p:spTree>
    <p:extLst>
      <p:ext uri="{BB962C8B-B14F-4D97-AF65-F5344CB8AC3E}">
        <p14:creationId xmlns:p14="http://schemas.microsoft.com/office/powerpoint/2010/main" val="3485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5444A-D9E7-0B4A-A55E-9D0AE6D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1900" dirty="0">
                <a:solidFill>
                  <a:srgbClr val="FFFFFF"/>
                </a:solidFill>
              </a:rPr>
              <a:t>I/ </a:t>
            </a:r>
            <a:r>
              <a:rPr lang="fr-FR" sz="1900" dirty="0" err="1">
                <a:solidFill>
                  <a:srgbClr val="FFFFFF"/>
                </a:solidFill>
              </a:rPr>
              <a:t>AnalyseR</a:t>
            </a:r>
            <a:r>
              <a:rPr lang="fr-FR" sz="1900" dirty="0">
                <a:solidFill>
                  <a:srgbClr val="FFFFFF"/>
                </a:solidFill>
              </a:rPr>
              <a:t> les DA comme des </a:t>
            </a:r>
            <a:r>
              <a:rPr lang="fr-FR" sz="1900" i="1" dirty="0">
                <a:solidFill>
                  <a:srgbClr val="FFFFFF"/>
                </a:solidFill>
              </a:rPr>
              <a:t>Actes de langage</a:t>
            </a:r>
            <a:endParaRPr lang="fr-FR" sz="19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74F1-7F92-F54E-9E59-FF125EB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/>
              <a:t>Le « tournant linguistique » en philosophie :</a:t>
            </a:r>
          </a:p>
          <a:p>
            <a:pPr lvl="1"/>
            <a:r>
              <a:rPr lang="fr-FR" sz="1800" dirty="0"/>
              <a:t>Rejet du </a:t>
            </a:r>
            <a:r>
              <a:rPr lang="fr-FR" sz="1800" dirty="0" err="1"/>
              <a:t>volitionnisme</a:t>
            </a:r>
            <a:r>
              <a:rPr lang="fr-FR" sz="1800" dirty="0"/>
              <a:t> et analyse des </a:t>
            </a:r>
            <a:r>
              <a:rPr lang="fr-FR" sz="1800" i="1" dirty="0"/>
              <a:t>déclarations d’intention</a:t>
            </a:r>
            <a:r>
              <a:rPr lang="fr-FR" sz="1800" dirty="0"/>
              <a:t> (L. Wittgenstein, G. Ryle, E. </a:t>
            </a:r>
            <a:r>
              <a:rPr lang="fr-FR" sz="1800" dirty="0" err="1"/>
              <a:t>Anscombe</a:t>
            </a:r>
            <a:r>
              <a:rPr lang="fr-FR" sz="1800" dirty="0"/>
              <a:t>)</a:t>
            </a:r>
          </a:p>
          <a:p>
            <a:pPr lvl="1"/>
            <a:r>
              <a:rPr lang="fr-FR" sz="1800" dirty="0"/>
              <a:t>Analyse des </a:t>
            </a:r>
            <a:r>
              <a:rPr lang="fr-FR" sz="1800" i="1" dirty="0"/>
              <a:t>speech </a:t>
            </a:r>
            <a:r>
              <a:rPr lang="fr-FR" sz="1800" i="1" dirty="0" err="1"/>
              <a:t>acts</a:t>
            </a:r>
            <a:r>
              <a:rPr lang="fr-FR" sz="1800" dirty="0"/>
              <a:t> (J. Searle, J. L.  Austin)</a:t>
            </a:r>
          </a:p>
          <a:p>
            <a:pPr lvl="1"/>
            <a:r>
              <a:rPr lang="fr-FR" sz="1800" dirty="0"/>
              <a:t>L’analyse des énoncés </a:t>
            </a:r>
            <a:r>
              <a:rPr lang="fr-FR" sz="1800" i="1" dirty="0" err="1"/>
              <a:t>ascriptifs</a:t>
            </a:r>
            <a:r>
              <a:rPr lang="fr-FR" sz="1800" dirty="0"/>
              <a:t> par le philosophe du droit H.L.A. Hart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7480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5444A-D9E7-0B4A-A55E-9D0AE6D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1900" dirty="0">
                <a:solidFill>
                  <a:srgbClr val="FFFFFF"/>
                </a:solidFill>
              </a:rPr>
              <a:t>I/ </a:t>
            </a:r>
            <a:r>
              <a:rPr lang="fr-FR" sz="1900" dirty="0" err="1">
                <a:solidFill>
                  <a:srgbClr val="FFFFFF"/>
                </a:solidFill>
              </a:rPr>
              <a:t>AnalyseR</a:t>
            </a:r>
            <a:r>
              <a:rPr lang="fr-FR" sz="1900" dirty="0">
                <a:solidFill>
                  <a:srgbClr val="FFFFFF"/>
                </a:solidFill>
              </a:rPr>
              <a:t> les DA comme des </a:t>
            </a:r>
            <a:r>
              <a:rPr lang="fr-FR" sz="1900" i="1" dirty="0">
                <a:solidFill>
                  <a:srgbClr val="FFFFFF"/>
                </a:solidFill>
              </a:rPr>
              <a:t>Actes de langage</a:t>
            </a:r>
            <a:endParaRPr lang="fr-FR" sz="19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74F1-7F92-F54E-9E59-FF125EB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/>
              <a:t>Le « tournant linguistique » en philosophie :</a:t>
            </a:r>
          </a:p>
          <a:p>
            <a:pPr lvl="1"/>
            <a:r>
              <a:rPr lang="fr-FR" sz="1800" dirty="0"/>
              <a:t>Rejet du </a:t>
            </a:r>
            <a:r>
              <a:rPr lang="fr-FR" sz="1800" dirty="0" err="1"/>
              <a:t>volitionnisme</a:t>
            </a:r>
            <a:r>
              <a:rPr lang="fr-FR" sz="1800" dirty="0"/>
              <a:t> et analyse des </a:t>
            </a:r>
            <a:r>
              <a:rPr lang="fr-FR" sz="1800" i="1" dirty="0"/>
              <a:t>déclarations d’intention</a:t>
            </a:r>
            <a:r>
              <a:rPr lang="fr-FR" sz="1800" dirty="0"/>
              <a:t> (L. Wittgenstein, G. Ryle, E. </a:t>
            </a:r>
            <a:r>
              <a:rPr lang="fr-FR" sz="1800" dirty="0" err="1"/>
              <a:t>Anscombe</a:t>
            </a:r>
            <a:r>
              <a:rPr lang="fr-FR" sz="1800" dirty="0"/>
              <a:t>)</a:t>
            </a:r>
          </a:p>
          <a:p>
            <a:pPr lvl="1"/>
            <a:r>
              <a:rPr lang="fr-FR" sz="1800" dirty="0"/>
              <a:t>Analyse des </a:t>
            </a:r>
            <a:r>
              <a:rPr lang="fr-FR" sz="1800" i="1" dirty="0"/>
              <a:t>speech </a:t>
            </a:r>
            <a:r>
              <a:rPr lang="fr-FR" sz="1800" i="1" dirty="0" err="1"/>
              <a:t>acts</a:t>
            </a:r>
            <a:r>
              <a:rPr lang="fr-FR" sz="1800" dirty="0"/>
              <a:t> (J. Searle, J. L.  Austin)</a:t>
            </a:r>
          </a:p>
          <a:p>
            <a:pPr lvl="1"/>
            <a:r>
              <a:rPr lang="fr-FR" sz="1800" dirty="0"/>
              <a:t>L’analyse des énoncés </a:t>
            </a:r>
            <a:r>
              <a:rPr lang="fr-FR" sz="1800" i="1" dirty="0" err="1"/>
              <a:t>ascriptifs</a:t>
            </a:r>
            <a:r>
              <a:rPr lang="fr-FR" sz="1800" dirty="0"/>
              <a:t> par le philosophe du droit H.L.A. Hart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H.L.A Hart, « The </a:t>
            </a:r>
            <a:r>
              <a:rPr lang="fr-FR" dirty="0" err="1"/>
              <a:t>Ascriptions</a:t>
            </a:r>
            <a:r>
              <a:rPr lang="fr-FR" dirty="0"/>
              <a:t> of </a:t>
            </a:r>
            <a:r>
              <a:rPr lang="fr-FR" dirty="0" err="1"/>
              <a:t>Responsibility</a:t>
            </a:r>
            <a:r>
              <a:rPr lang="fr-FR" dirty="0"/>
              <a:t> and </a:t>
            </a:r>
            <a:r>
              <a:rPr lang="fr-FR" dirty="0" err="1"/>
              <a:t>Rights</a:t>
            </a:r>
            <a:r>
              <a:rPr lang="fr-FR" dirty="0"/>
              <a:t> » (1949)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3155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5444A-D9E7-0B4A-A55E-9D0AE6D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1900" dirty="0">
                <a:solidFill>
                  <a:srgbClr val="FFFFFF"/>
                </a:solidFill>
              </a:rPr>
              <a:t>I/ </a:t>
            </a:r>
            <a:r>
              <a:rPr lang="fr-FR" sz="1900" dirty="0" err="1">
                <a:solidFill>
                  <a:srgbClr val="FFFFFF"/>
                </a:solidFill>
              </a:rPr>
              <a:t>AnalyseR</a:t>
            </a:r>
            <a:r>
              <a:rPr lang="fr-FR" sz="1900" dirty="0">
                <a:solidFill>
                  <a:srgbClr val="FFFFFF"/>
                </a:solidFill>
              </a:rPr>
              <a:t> les DA comme des </a:t>
            </a:r>
            <a:r>
              <a:rPr lang="fr-FR" sz="1900" i="1" dirty="0">
                <a:solidFill>
                  <a:srgbClr val="FFFFFF"/>
                </a:solidFill>
              </a:rPr>
              <a:t>Actes de langage</a:t>
            </a:r>
            <a:endParaRPr lang="fr-FR" sz="19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74F1-7F92-F54E-9E59-FF125EB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b="1" dirty="0"/>
              <a:t>DA et promesse</a:t>
            </a:r>
          </a:p>
          <a:p>
            <a:pPr marL="0" indent="0">
              <a:buNone/>
            </a:pPr>
            <a:r>
              <a:rPr lang="fr-FR" dirty="0"/>
              <a:t>L’acte de langage de la promesse peut être utilisé pour faire une </a:t>
            </a:r>
            <a:r>
              <a:rPr lang="fr-FR" i="1" dirty="0"/>
              <a:t>fausse promesse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L’acte de langage des DA ne peut jamais être une </a:t>
            </a:r>
            <a:r>
              <a:rPr lang="fr-FR" i="1" dirty="0"/>
              <a:t>fausse promesse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2784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5444A-D9E7-0B4A-A55E-9D0AE6D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1900" dirty="0">
                <a:solidFill>
                  <a:srgbClr val="FFFFFF"/>
                </a:solidFill>
              </a:rPr>
              <a:t>I/ </a:t>
            </a:r>
            <a:r>
              <a:rPr lang="fr-FR" sz="1900" dirty="0" err="1">
                <a:solidFill>
                  <a:srgbClr val="FFFFFF"/>
                </a:solidFill>
              </a:rPr>
              <a:t>AnalyseR</a:t>
            </a:r>
            <a:r>
              <a:rPr lang="fr-FR" sz="1900" dirty="0">
                <a:solidFill>
                  <a:srgbClr val="FFFFFF"/>
                </a:solidFill>
              </a:rPr>
              <a:t> les DA comme des </a:t>
            </a:r>
            <a:r>
              <a:rPr lang="fr-FR" sz="1900" i="1" dirty="0">
                <a:solidFill>
                  <a:srgbClr val="FFFFFF"/>
                </a:solidFill>
              </a:rPr>
              <a:t>Actes de langage</a:t>
            </a:r>
            <a:br>
              <a:rPr lang="fr-FR" sz="1900" dirty="0">
                <a:solidFill>
                  <a:srgbClr val="FFFFFF"/>
                </a:solidFill>
              </a:rPr>
            </a:br>
            <a:br>
              <a:rPr lang="fr-FR" sz="1900" dirty="0">
                <a:solidFill>
                  <a:srgbClr val="FFFFFF"/>
                </a:solidFill>
              </a:rPr>
            </a:br>
            <a:endParaRPr lang="fr-FR" sz="19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74F1-7F92-F54E-9E59-FF125EB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130405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b="1" dirty="0"/>
              <a:t>DA et pacte d’Ulysse</a:t>
            </a:r>
          </a:p>
        </p:txBody>
      </p:sp>
      <p:pic>
        <p:nvPicPr>
          <p:cNvPr id="7" name="Picture 2" descr="Ulysse et les sirènes, gravure ancienne (détail) ©Getty - DigitalVision Vectors">
            <a:extLst>
              <a:ext uri="{FF2B5EF4-FFF2-40B4-BE49-F238E27FC236}">
                <a16:creationId xmlns:a16="http://schemas.microsoft.com/office/drawing/2014/main" id="{0D67BA0B-8E45-4049-B860-B7F8C3C55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94" y="2706130"/>
            <a:ext cx="5207498" cy="292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65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87B367-45ED-594C-B61B-F327C706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endParaRPr lang="en-US" sz="6000" kern="1200" cap="all" spc="2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8725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5444A-D9E7-0B4A-A55E-9D0AE6D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2300">
                <a:solidFill>
                  <a:srgbClr val="FFFFFF"/>
                </a:solidFill>
              </a:rPr>
              <a:t>II/ Une théorie ascriptiviste des 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74F1-7F92-F54E-9E59-FF125EB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323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5444A-D9E7-0B4A-A55E-9D0AE6D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2300">
                <a:solidFill>
                  <a:srgbClr val="FFFFFF"/>
                </a:solidFill>
              </a:rPr>
              <a:t>II/ Une théorie ascriptiviste des 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74F1-7F92-F54E-9E59-FF125EB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dirty="0"/>
              <a:t>Les DA sont des actes langage par lesquels une volonté est attribuée au patient à t1 pour t2.</a:t>
            </a:r>
          </a:p>
          <a:p>
            <a:pPr marL="0" indent="0">
              <a:lnSpc>
                <a:spcPct val="90000"/>
              </a:lnSpc>
              <a:buNone/>
            </a:pPr>
            <a:endParaRPr lang="fr-FR" dirty="0"/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	1/ À t1, le rédacteur des DA s’attribue une volonté à t1 pour t2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	2/ À t2, le lecteur des DA prend connaissance de la volonté que le patient s’est attribuée à t1 pour t2.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	3/ Il faut alors attribuer un droit du patient pour t2 et les responsabilités de l’acte effectué à t2.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Ce sont respectivement des </a:t>
            </a:r>
            <a:r>
              <a:rPr lang="fr-FR" i="1" dirty="0" err="1"/>
              <a:t>ascriptions</a:t>
            </a:r>
            <a:r>
              <a:rPr lang="fr-FR" dirty="0"/>
              <a:t> de volonté, de droit et de responsabilité pour t2.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680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5444A-D9E7-0B4A-A55E-9D0AE6D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2300">
                <a:solidFill>
                  <a:srgbClr val="FFFFFF"/>
                </a:solidFill>
              </a:rPr>
              <a:t>II/ Une théorie ascriptiviste des 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74F1-7F92-F54E-9E59-FF125EB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dirty="0"/>
              <a:t>Les DA sont des actes langage par lesquels une volonté est attribuée au patient à t1 pour t2.</a:t>
            </a:r>
          </a:p>
          <a:p>
            <a:pPr marL="0" indent="0">
              <a:lnSpc>
                <a:spcPct val="90000"/>
              </a:lnSpc>
              <a:buNone/>
            </a:pPr>
            <a:endParaRPr lang="fr-FR" dirty="0"/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	1/ À t1, le rédacteur des DA s’attribue une volonté à t1 pour t2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	2/ À t2, le lecteur des DA prend connaissance de la volonté que le patient s’est attribuée à t1 pour t2.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	3/ Il faut alors attribuer un droit du patient pour t2 et les responsabilités de l’acte effectué à t2.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Ce sont respectivement des </a:t>
            </a:r>
            <a:r>
              <a:rPr lang="fr-FR" i="1" dirty="0" err="1"/>
              <a:t>ascriptions</a:t>
            </a:r>
            <a:r>
              <a:rPr lang="fr-FR" dirty="0"/>
              <a:t> de volonté, de droit et de responsabilité pour t2.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dirty="0"/>
              <a:t>Comment les établir ?</a:t>
            </a:r>
          </a:p>
        </p:txBody>
      </p:sp>
    </p:spTree>
    <p:extLst>
      <p:ext uri="{BB962C8B-B14F-4D97-AF65-F5344CB8AC3E}">
        <p14:creationId xmlns:p14="http://schemas.microsoft.com/office/powerpoint/2010/main" val="102134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29424-6E05-C74B-B987-1AB49FF1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 recherche sur les Directives anticipées (DA)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5E1709-552E-2043-9A7C-E605125D1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MCF en philosophie (vacations ASH moyens et longs séjours, mandataire de justice familiale).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Membre du Groupe d’Intérêt Public « Décisions médicales et autonomie de la personne âgée placée sous protection juridique » (</a:t>
            </a:r>
            <a:r>
              <a:rPr lang="fr-FR" dirty="0" err="1"/>
              <a:t>dir</a:t>
            </a:r>
            <a:r>
              <a:rPr lang="fr-FR" dirty="0"/>
              <a:t>. C. </a:t>
            </a:r>
            <a:r>
              <a:rPr lang="fr-FR" dirty="0" err="1"/>
              <a:t>Bourdaire-Mignot</a:t>
            </a:r>
            <a:r>
              <a:rPr lang="fr-FR" dirty="0"/>
              <a:t> et </a:t>
            </a:r>
            <a:r>
              <a:rPr lang="fr-FR" dirty="0" err="1"/>
              <a:t>T</a:t>
            </a:r>
            <a:r>
              <a:rPr lang="fr-FR" dirty="0"/>
              <a:t>. </a:t>
            </a:r>
            <a:r>
              <a:rPr lang="fr-FR" dirty="0" err="1"/>
              <a:t>Gründler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1418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5444A-D9E7-0B4A-A55E-9D0AE6D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sz="1900" dirty="0">
                <a:solidFill>
                  <a:srgbClr val="FFFFFF"/>
                </a:solidFill>
              </a:rPr>
              <a:t>II/ Une théorie </a:t>
            </a:r>
            <a:r>
              <a:rPr lang="fr-FR" sz="1900" dirty="0" err="1">
                <a:solidFill>
                  <a:srgbClr val="FFFFFF"/>
                </a:solidFill>
              </a:rPr>
              <a:t>ascriptiviste</a:t>
            </a:r>
            <a:r>
              <a:rPr lang="fr-FR" sz="1900" dirty="0">
                <a:solidFill>
                  <a:srgbClr val="FFFFFF"/>
                </a:solidFill>
              </a:rPr>
              <a:t> des DA</a:t>
            </a:r>
            <a:br>
              <a:rPr lang="fr-FR" sz="1900" dirty="0">
                <a:solidFill>
                  <a:srgbClr val="FFFFFF"/>
                </a:solidFill>
              </a:rPr>
            </a:br>
            <a:br>
              <a:rPr lang="fr-FR" sz="1900" dirty="0">
                <a:solidFill>
                  <a:srgbClr val="FFFFFF"/>
                </a:solidFill>
              </a:rPr>
            </a:br>
            <a:r>
              <a:rPr lang="fr-FR" sz="1900" dirty="0">
                <a:solidFill>
                  <a:srgbClr val="FFFFFF"/>
                </a:solidFill>
              </a:rPr>
              <a:t>A/ </a:t>
            </a:r>
            <a:r>
              <a:rPr lang="fr-FR" sz="1900" cap="none" dirty="0">
                <a:solidFill>
                  <a:srgbClr val="FFFFFF"/>
                </a:solidFill>
              </a:rPr>
              <a:t>L’</a:t>
            </a:r>
            <a:r>
              <a:rPr lang="fr-FR" sz="1900" cap="none" dirty="0" err="1">
                <a:solidFill>
                  <a:srgbClr val="FFFFFF"/>
                </a:solidFill>
              </a:rPr>
              <a:t>ascription</a:t>
            </a:r>
            <a:r>
              <a:rPr lang="fr-FR" sz="1900" cap="none" dirty="0">
                <a:solidFill>
                  <a:srgbClr val="FFFFFF"/>
                </a:solidFill>
              </a:rPr>
              <a:t> de volonté par le patient : </a:t>
            </a:r>
            <a:r>
              <a:rPr lang="fr-FR" sz="1900" cap="none" dirty="0" err="1">
                <a:solidFill>
                  <a:srgbClr val="FFFFFF"/>
                </a:solidFill>
              </a:rPr>
              <a:t>ascription</a:t>
            </a:r>
            <a:r>
              <a:rPr lang="fr-FR" sz="1900" cap="none" dirty="0">
                <a:solidFill>
                  <a:srgbClr val="FFFFFF"/>
                </a:solidFill>
              </a:rPr>
              <a:t> à soi-même</a:t>
            </a:r>
            <a:endParaRPr lang="fr-FR" sz="19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74F1-7F92-F54E-9E59-FF125EB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33676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Par les DA, le patient s’attribue une volonté</a:t>
            </a:r>
          </a:p>
          <a:p>
            <a:pPr>
              <a:buFontTx/>
              <a:buChar char="-"/>
            </a:pPr>
            <a:r>
              <a:rPr lang="fr-FR" dirty="0"/>
              <a:t>pour une situation anticipée (t2 imaginé, simplifié ou supposé)</a:t>
            </a:r>
          </a:p>
          <a:p>
            <a:pPr>
              <a:buFontTx/>
              <a:buChar char="-"/>
            </a:pPr>
            <a:r>
              <a:rPr lang="fr-FR" i="1" dirty="0"/>
              <a:t>tant qu’aucune déclaration ou comportement contraire ne vient la révoquer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950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5444A-D9E7-0B4A-A55E-9D0AE6D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sz="1900" dirty="0">
                <a:solidFill>
                  <a:srgbClr val="FFFFFF"/>
                </a:solidFill>
              </a:rPr>
              <a:t>II/ Une théorie </a:t>
            </a:r>
            <a:r>
              <a:rPr lang="fr-FR" sz="1900" dirty="0" err="1">
                <a:solidFill>
                  <a:srgbClr val="FFFFFF"/>
                </a:solidFill>
              </a:rPr>
              <a:t>ascriptiviste</a:t>
            </a:r>
            <a:r>
              <a:rPr lang="fr-FR" sz="1900" dirty="0">
                <a:solidFill>
                  <a:srgbClr val="FFFFFF"/>
                </a:solidFill>
              </a:rPr>
              <a:t> des DA</a:t>
            </a:r>
            <a:br>
              <a:rPr lang="fr-FR" sz="1900" dirty="0">
                <a:solidFill>
                  <a:srgbClr val="FFFFFF"/>
                </a:solidFill>
              </a:rPr>
            </a:br>
            <a:br>
              <a:rPr lang="fr-FR" sz="1900" dirty="0">
                <a:solidFill>
                  <a:srgbClr val="FFFFFF"/>
                </a:solidFill>
              </a:rPr>
            </a:br>
            <a:r>
              <a:rPr lang="fr-FR" sz="1900" dirty="0">
                <a:solidFill>
                  <a:srgbClr val="FFFFFF"/>
                </a:solidFill>
              </a:rPr>
              <a:t>A/ </a:t>
            </a:r>
            <a:r>
              <a:rPr lang="fr-FR" sz="1900" cap="none" dirty="0">
                <a:solidFill>
                  <a:srgbClr val="FFFFFF"/>
                </a:solidFill>
              </a:rPr>
              <a:t>L’</a:t>
            </a:r>
            <a:r>
              <a:rPr lang="fr-FR" sz="1900" cap="none" dirty="0" err="1">
                <a:solidFill>
                  <a:srgbClr val="FFFFFF"/>
                </a:solidFill>
              </a:rPr>
              <a:t>ascription</a:t>
            </a:r>
            <a:r>
              <a:rPr lang="fr-FR" sz="1900" cap="none" dirty="0">
                <a:solidFill>
                  <a:srgbClr val="FFFFFF"/>
                </a:solidFill>
              </a:rPr>
              <a:t> de volonté par le patient : </a:t>
            </a:r>
            <a:r>
              <a:rPr lang="fr-FR" sz="1900" cap="none" dirty="0" err="1">
                <a:solidFill>
                  <a:srgbClr val="FFFFFF"/>
                </a:solidFill>
              </a:rPr>
              <a:t>ascription</a:t>
            </a:r>
            <a:r>
              <a:rPr lang="fr-FR" sz="1900" cap="none" dirty="0">
                <a:solidFill>
                  <a:srgbClr val="FFFFFF"/>
                </a:solidFill>
              </a:rPr>
              <a:t> </a:t>
            </a:r>
            <a:r>
              <a:rPr lang="fr-FR" sz="1900" b="1" cap="none" dirty="0">
                <a:solidFill>
                  <a:srgbClr val="FFFFFF"/>
                </a:solidFill>
              </a:rPr>
              <a:t>à soi-même</a:t>
            </a:r>
            <a:endParaRPr lang="fr-FR" sz="1900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74F1-7F92-F54E-9E59-FF125EB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128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Par les DA, le patient s’attribue une volonté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 typeface="Symbol" pitchFamily="2" charset="2"/>
              <a:buChar char="Þ"/>
            </a:pPr>
            <a:r>
              <a:rPr lang="fr-FR" dirty="0"/>
              <a:t> Hypothèse : c’est une </a:t>
            </a:r>
            <a:r>
              <a:rPr lang="fr-FR" b="1" dirty="0" err="1"/>
              <a:t>ascription</a:t>
            </a:r>
            <a:endParaRPr lang="fr-FR" b="1" dirty="0"/>
          </a:p>
          <a:p>
            <a:pPr marL="0" indent="0">
              <a:buNone/>
            </a:pPr>
            <a:r>
              <a:rPr lang="fr-FR" dirty="0"/>
              <a:t>Par ex., du fait même d’être écrite, la demande de LAT créé un droit particulier à la LAT </a:t>
            </a:r>
            <a:r>
              <a:rPr lang="fr-FR" i="1" dirty="0"/>
              <a:t>pour t2-anticipée.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5534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5444A-D9E7-0B4A-A55E-9D0AE6D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1900" dirty="0">
                <a:solidFill>
                  <a:srgbClr val="FFFFFF"/>
                </a:solidFill>
              </a:rPr>
              <a:t>II/ Une théorie </a:t>
            </a:r>
            <a:r>
              <a:rPr lang="fr-FR" sz="1900" dirty="0" err="1">
                <a:solidFill>
                  <a:srgbClr val="FFFFFF"/>
                </a:solidFill>
              </a:rPr>
              <a:t>ascriptiviste</a:t>
            </a:r>
            <a:r>
              <a:rPr lang="fr-FR" sz="1900" dirty="0">
                <a:solidFill>
                  <a:srgbClr val="FFFFFF"/>
                </a:solidFill>
              </a:rPr>
              <a:t> des DA</a:t>
            </a:r>
            <a:br>
              <a:rPr lang="fr-FR" sz="1900" dirty="0">
                <a:solidFill>
                  <a:srgbClr val="FFFFFF"/>
                </a:solidFill>
              </a:rPr>
            </a:br>
            <a:br>
              <a:rPr lang="fr-FR" sz="1900" dirty="0">
                <a:solidFill>
                  <a:srgbClr val="FFFFFF"/>
                </a:solidFill>
              </a:rPr>
            </a:br>
            <a:r>
              <a:rPr lang="fr-FR" sz="1900" dirty="0">
                <a:solidFill>
                  <a:srgbClr val="FFFFFF"/>
                </a:solidFill>
              </a:rPr>
              <a:t>B/ </a:t>
            </a:r>
            <a:r>
              <a:rPr lang="fr-FR" sz="1900" cap="none" dirty="0">
                <a:solidFill>
                  <a:srgbClr val="FFFFFF"/>
                </a:solidFill>
              </a:rPr>
              <a:t>L’</a:t>
            </a:r>
            <a:r>
              <a:rPr lang="fr-FR" sz="1900" cap="none" dirty="0" err="1">
                <a:solidFill>
                  <a:srgbClr val="FFFFFF"/>
                </a:solidFill>
              </a:rPr>
              <a:t>ascription</a:t>
            </a:r>
            <a:r>
              <a:rPr lang="fr-FR" sz="1900" cap="none" dirty="0">
                <a:solidFill>
                  <a:srgbClr val="FFFFFF"/>
                </a:solidFill>
              </a:rPr>
              <a:t> de volonté au patient </a:t>
            </a:r>
            <a:r>
              <a:rPr lang="fr-FR" sz="1900" b="1" cap="none" dirty="0">
                <a:solidFill>
                  <a:srgbClr val="FFFFFF"/>
                </a:solidFill>
              </a:rPr>
              <a:t>par autrui</a:t>
            </a:r>
            <a:endParaRPr lang="fr-FR" sz="1900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74F1-7F92-F54E-9E59-FF125EB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25150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 lisant les DA, le médecin (ou parfois un juge) attribue un droit et des responsabilités pour un acte effectué à t2 </a:t>
            </a:r>
            <a:r>
              <a:rPr lang="fr-FR" i="1" dirty="0"/>
              <a:t>dans une situation t2-réelle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0428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5444A-D9E7-0B4A-A55E-9D0AE6D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1900" dirty="0">
                <a:solidFill>
                  <a:srgbClr val="FFFFFF"/>
                </a:solidFill>
              </a:rPr>
              <a:t>II/ Une théorie </a:t>
            </a:r>
            <a:r>
              <a:rPr lang="fr-FR" sz="1900" dirty="0" err="1">
                <a:solidFill>
                  <a:srgbClr val="FFFFFF"/>
                </a:solidFill>
              </a:rPr>
              <a:t>ascriptiviste</a:t>
            </a:r>
            <a:r>
              <a:rPr lang="fr-FR" sz="1900" dirty="0">
                <a:solidFill>
                  <a:srgbClr val="FFFFFF"/>
                </a:solidFill>
              </a:rPr>
              <a:t> des DA</a:t>
            </a:r>
            <a:br>
              <a:rPr lang="fr-FR" sz="1900" dirty="0">
                <a:solidFill>
                  <a:srgbClr val="FFFFFF"/>
                </a:solidFill>
              </a:rPr>
            </a:br>
            <a:br>
              <a:rPr lang="fr-FR" sz="1900" dirty="0">
                <a:solidFill>
                  <a:srgbClr val="FFFFFF"/>
                </a:solidFill>
              </a:rPr>
            </a:br>
            <a:r>
              <a:rPr lang="fr-FR" sz="1900" dirty="0">
                <a:solidFill>
                  <a:srgbClr val="FFFFFF"/>
                </a:solidFill>
              </a:rPr>
              <a:t>B/ </a:t>
            </a:r>
            <a:r>
              <a:rPr lang="fr-FR" sz="1900" cap="none" dirty="0">
                <a:solidFill>
                  <a:srgbClr val="FFFFFF"/>
                </a:solidFill>
              </a:rPr>
              <a:t>L’</a:t>
            </a:r>
            <a:r>
              <a:rPr lang="fr-FR" sz="1900" cap="none" dirty="0" err="1">
                <a:solidFill>
                  <a:srgbClr val="FFFFFF"/>
                </a:solidFill>
              </a:rPr>
              <a:t>ascription</a:t>
            </a:r>
            <a:r>
              <a:rPr lang="fr-FR" sz="1900" cap="none" dirty="0">
                <a:solidFill>
                  <a:srgbClr val="FFFFFF"/>
                </a:solidFill>
              </a:rPr>
              <a:t> de volonté au patient </a:t>
            </a:r>
            <a:r>
              <a:rPr lang="fr-FR" sz="1900" b="1" cap="none" dirty="0">
                <a:solidFill>
                  <a:srgbClr val="FFFFFF"/>
                </a:solidFill>
              </a:rPr>
              <a:t>par autrui</a:t>
            </a:r>
            <a:endParaRPr lang="fr-FR" sz="1900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74F1-7F92-F54E-9E59-FF125EB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34541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 lisant les DA, le médecin (ou parfois un juge) attribue un droit et des responsabilités pour un acte effectué à t2 </a:t>
            </a:r>
            <a:r>
              <a:rPr lang="fr-FR" i="1" dirty="0"/>
              <a:t>dans une situation t2-réelle</a:t>
            </a:r>
            <a:r>
              <a:rPr lang="fr-FR" dirty="0"/>
              <a:t>.</a:t>
            </a:r>
          </a:p>
          <a:p>
            <a:pPr>
              <a:buFont typeface="Symbol" pitchFamily="2" charset="2"/>
              <a:buChar char="Þ"/>
            </a:pPr>
            <a:r>
              <a:rPr lang="fr-FR" dirty="0"/>
              <a:t> Hypothèse : c’est une </a:t>
            </a:r>
            <a:r>
              <a:rPr lang="fr-FR" b="1" dirty="0"/>
              <a:t>décision </a:t>
            </a:r>
            <a:r>
              <a:rPr lang="fr-FR" dirty="0"/>
              <a:t>qui attribue une volonté au patient </a:t>
            </a:r>
            <a:r>
              <a:rPr lang="fr-FR" i="1" dirty="0"/>
              <a:t>pour la t2-réelle</a:t>
            </a:r>
            <a:r>
              <a:rPr lang="fr-FR" dirty="0"/>
              <a:t> à la lecture des DA.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9878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5444A-D9E7-0B4A-A55E-9D0AE6D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1900" dirty="0">
                <a:solidFill>
                  <a:srgbClr val="FFFFFF"/>
                </a:solidFill>
              </a:rPr>
              <a:t>II/ Une théorie </a:t>
            </a:r>
            <a:r>
              <a:rPr lang="fr-FR" sz="1900" dirty="0" err="1">
                <a:solidFill>
                  <a:srgbClr val="FFFFFF"/>
                </a:solidFill>
              </a:rPr>
              <a:t>ascriptiviste</a:t>
            </a:r>
            <a:r>
              <a:rPr lang="fr-FR" sz="1900" dirty="0">
                <a:solidFill>
                  <a:srgbClr val="FFFFFF"/>
                </a:solidFill>
              </a:rPr>
              <a:t> des DA</a:t>
            </a:r>
            <a:br>
              <a:rPr lang="fr-FR" sz="1900" dirty="0">
                <a:solidFill>
                  <a:srgbClr val="FFFFFF"/>
                </a:solidFill>
              </a:rPr>
            </a:br>
            <a:br>
              <a:rPr lang="fr-FR" sz="1900" dirty="0">
                <a:solidFill>
                  <a:srgbClr val="FFFFFF"/>
                </a:solidFill>
              </a:rPr>
            </a:br>
            <a:r>
              <a:rPr lang="fr-FR" sz="1900" dirty="0">
                <a:solidFill>
                  <a:srgbClr val="FFFFFF"/>
                </a:solidFill>
              </a:rPr>
              <a:t>B/ </a:t>
            </a:r>
            <a:r>
              <a:rPr lang="fr-FR" sz="1900" cap="none" dirty="0">
                <a:solidFill>
                  <a:srgbClr val="FFFFFF"/>
                </a:solidFill>
              </a:rPr>
              <a:t>L’</a:t>
            </a:r>
            <a:r>
              <a:rPr lang="fr-FR" sz="1900" cap="none" dirty="0" err="1">
                <a:solidFill>
                  <a:srgbClr val="FFFFFF"/>
                </a:solidFill>
              </a:rPr>
              <a:t>ascription</a:t>
            </a:r>
            <a:r>
              <a:rPr lang="fr-FR" sz="1900" cap="none" dirty="0">
                <a:solidFill>
                  <a:srgbClr val="FFFFFF"/>
                </a:solidFill>
              </a:rPr>
              <a:t> de volonté au patient </a:t>
            </a:r>
            <a:r>
              <a:rPr lang="fr-FR" sz="1900" b="1" cap="none" dirty="0">
                <a:solidFill>
                  <a:srgbClr val="FFFFFF"/>
                </a:solidFill>
              </a:rPr>
              <a:t>par autrui</a:t>
            </a:r>
            <a:endParaRPr lang="fr-FR" sz="1900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74F1-7F92-F54E-9E59-FF125EB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79"/>
            <a:ext cx="5320696" cy="4689801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 lisant les DA, le médecin (ou parfois un juge) attribue un droit et des responsabilités pour un acte effectué à t2 </a:t>
            </a:r>
            <a:r>
              <a:rPr lang="fr-FR" i="1" dirty="0"/>
              <a:t>dans une situation t2-réelle</a:t>
            </a:r>
            <a:r>
              <a:rPr lang="fr-FR" dirty="0"/>
              <a:t>.</a:t>
            </a:r>
          </a:p>
          <a:p>
            <a:pPr>
              <a:buFont typeface="Symbol" pitchFamily="2" charset="2"/>
              <a:buChar char="Þ"/>
            </a:pPr>
            <a:r>
              <a:rPr lang="fr-FR" dirty="0"/>
              <a:t> Hypothèse : c’est une </a:t>
            </a:r>
            <a:r>
              <a:rPr lang="fr-FR" b="1" dirty="0"/>
              <a:t>décision </a:t>
            </a:r>
            <a:r>
              <a:rPr lang="fr-FR" dirty="0"/>
              <a:t>qui attribue une volonté au patient </a:t>
            </a:r>
            <a:r>
              <a:rPr lang="fr-FR" i="1" dirty="0"/>
              <a:t>pour la t2-réelle</a:t>
            </a:r>
            <a:r>
              <a:rPr lang="fr-FR" dirty="0"/>
              <a:t> à la lecture des DA.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Cette décision est </a:t>
            </a:r>
            <a:r>
              <a:rPr lang="fr-FR" b="1" dirty="0" err="1"/>
              <a:t>ascriptive</a:t>
            </a:r>
            <a:r>
              <a:rPr lang="fr-FR" dirty="0"/>
              <a:t> parce que</a:t>
            </a:r>
          </a:p>
          <a:p>
            <a:pPr marL="0" indent="0">
              <a:buNone/>
            </a:pPr>
            <a:r>
              <a:rPr lang="fr-FR" dirty="0"/>
              <a:t>1/ elle doit être formulée à partir des DA et c’est cette formulation qui lui donne force de droit,</a:t>
            </a:r>
          </a:p>
          <a:p>
            <a:pPr marL="0" indent="0">
              <a:buNone/>
            </a:pPr>
            <a:r>
              <a:rPr lang="fr-FR" dirty="0"/>
              <a:t>2/ sa formulation dépend d’une </a:t>
            </a:r>
            <a:r>
              <a:rPr lang="fr-FR" i="1" dirty="0"/>
              <a:t>évaluation (</a:t>
            </a:r>
            <a:r>
              <a:rPr lang="fr-FR" dirty="0"/>
              <a:t>qui écarte ce qui </a:t>
            </a:r>
            <a:r>
              <a:rPr lang="fr-FR"/>
              <a:t>viendrait « </a:t>
            </a:r>
            <a:r>
              <a:rPr lang="fr-FR" b="1"/>
              <a:t>défaire »</a:t>
            </a:r>
            <a:r>
              <a:rPr lang="fr-FR"/>
              <a:t> </a:t>
            </a:r>
            <a:r>
              <a:rPr lang="fr-FR" dirty="0"/>
              <a:t>la normativité des DA dans la situation </a:t>
            </a:r>
            <a:r>
              <a:rPr lang="fr-FR" i="1" dirty="0"/>
              <a:t>t2-réelle).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313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5444A-D9E7-0B4A-A55E-9D0AE6D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1900" dirty="0">
                <a:solidFill>
                  <a:srgbClr val="FFFFFF"/>
                </a:solidFill>
              </a:rPr>
              <a:t>II/ Une théorie </a:t>
            </a:r>
            <a:r>
              <a:rPr lang="fr-FR" sz="1900" dirty="0" err="1">
                <a:solidFill>
                  <a:srgbClr val="FFFFFF"/>
                </a:solidFill>
              </a:rPr>
              <a:t>ascriptiviste</a:t>
            </a:r>
            <a:r>
              <a:rPr lang="fr-FR" sz="1900" dirty="0">
                <a:solidFill>
                  <a:srgbClr val="FFFFFF"/>
                </a:solidFill>
              </a:rPr>
              <a:t> des DA</a:t>
            </a:r>
            <a:br>
              <a:rPr lang="fr-FR" sz="1900" dirty="0">
                <a:solidFill>
                  <a:srgbClr val="FFFFFF"/>
                </a:solidFill>
              </a:rPr>
            </a:br>
            <a:br>
              <a:rPr lang="fr-FR" sz="1900" dirty="0">
                <a:solidFill>
                  <a:srgbClr val="FFFFFF"/>
                </a:solidFill>
              </a:rPr>
            </a:br>
            <a:r>
              <a:rPr lang="fr-FR" sz="1900" dirty="0">
                <a:solidFill>
                  <a:srgbClr val="FFFFFF"/>
                </a:solidFill>
              </a:rPr>
              <a:t>B/ </a:t>
            </a:r>
            <a:r>
              <a:rPr lang="fr-FR" sz="1900" cap="none" dirty="0">
                <a:solidFill>
                  <a:srgbClr val="FFFFFF"/>
                </a:solidFill>
              </a:rPr>
              <a:t>L’</a:t>
            </a:r>
            <a:r>
              <a:rPr lang="fr-FR" sz="1900" cap="none" dirty="0" err="1">
                <a:solidFill>
                  <a:srgbClr val="FFFFFF"/>
                </a:solidFill>
              </a:rPr>
              <a:t>ascription</a:t>
            </a:r>
            <a:r>
              <a:rPr lang="fr-FR" sz="1900" cap="none" dirty="0">
                <a:solidFill>
                  <a:srgbClr val="FFFFFF"/>
                </a:solidFill>
              </a:rPr>
              <a:t> de volonté au patient </a:t>
            </a:r>
            <a:r>
              <a:rPr lang="fr-FR" sz="1900" b="1" cap="none" dirty="0">
                <a:solidFill>
                  <a:srgbClr val="FFFFFF"/>
                </a:solidFill>
              </a:rPr>
              <a:t>par autrui</a:t>
            </a:r>
            <a:endParaRPr lang="fr-FR" sz="1900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74F1-7F92-F54E-9E59-FF125EB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L’</a:t>
            </a:r>
            <a:r>
              <a:rPr lang="fr-FR" dirty="0" err="1"/>
              <a:t>ascription</a:t>
            </a:r>
            <a:r>
              <a:rPr lang="fr-FR" dirty="0"/>
              <a:t> par les DA d’une volonté au patient pour t2, au moment même où il ne peut plus ni révoquer ni confirmer, n’est possible que</a:t>
            </a:r>
            <a:r>
              <a:rPr lang="fr-FR" i="1" dirty="0"/>
              <a:t> si aucune circonstance ne vient défaire cette </a:t>
            </a:r>
            <a:r>
              <a:rPr lang="fr-FR" i="1" dirty="0" err="1"/>
              <a:t>ascription</a:t>
            </a:r>
            <a:r>
              <a:rPr lang="fr-FR" i="1" dirty="0"/>
              <a:t> :</a:t>
            </a:r>
          </a:p>
          <a:p>
            <a:pPr>
              <a:buFontTx/>
              <a:buChar char="-"/>
            </a:pPr>
            <a:r>
              <a:rPr lang="fr-FR" dirty="0"/>
              <a:t>ni urgence médicale</a:t>
            </a:r>
          </a:p>
          <a:p>
            <a:pPr>
              <a:buFontTx/>
              <a:buChar char="-"/>
            </a:pPr>
            <a:r>
              <a:rPr lang="fr-FR" dirty="0"/>
              <a:t>ni situation inappropriée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8866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5444A-D9E7-0B4A-A55E-9D0AE6D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1900">
                <a:solidFill>
                  <a:srgbClr val="FFFFFF"/>
                </a:solidFill>
              </a:rPr>
              <a:t>II/ Une théorie ascriptiviste des DA</a:t>
            </a:r>
            <a:br>
              <a:rPr lang="fr-FR" sz="1900">
                <a:solidFill>
                  <a:srgbClr val="FFFFFF"/>
                </a:solidFill>
              </a:rPr>
            </a:br>
            <a:br>
              <a:rPr lang="fr-FR" sz="1900">
                <a:solidFill>
                  <a:srgbClr val="FFFFFF"/>
                </a:solidFill>
              </a:rPr>
            </a:br>
            <a:r>
              <a:rPr lang="fr-FR" sz="1900">
                <a:solidFill>
                  <a:srgbClr val="FFFFFF"/>
                </a:solidFill>
              </a:rPr>
              <a:t>B/ </a:t>
            </a:r>
            <a:r>
              <a:rPr lang="fr-FR" sz="1900" cap="none">
                <a:solidFill>
                  <a:srgbClr val="FFFFFF"/>
                </a:solidFill>
              </a:rPr>
              <a:t>L’ascription de volonté au patient par autrui</a:t>
            </a: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74F1-7F92-F54E-9E59-FF125EB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L’</a:t>
            </a:r>
            <a:r>
              <a:rPr lang="fr-FR" dirty="0" err="1"/>
              <a:t>ascription</a:t>
            </a:r>
            <a:r>
              <a:rPr lang="fr-FR" dirty="0"/>
              <a:t> par les DA d’une volonté au patient pour la situation t2, au moment même où il ne peut plus ni révoquer ni confirmer, n’est possible que</a:t>
            </a:r>
            <a:r>
              <a:rPr lang="fr-FR" i="1" dirty="0"/>
              <a:t> si aucune circonstance ne vient défaire cette </a:t>
            </a:r>
            <a:r>
              <a:rPr lang="fr-FR" i="1" dirty="0" err="1"/>
              <a:t>ascription</a:t>
            </a:r>
            <a:r>
              <a:rPr lang="fr-FR" i="1" dirty="0"/>
              <a:t> :</a:t>
            </a:r>
          </a:p>
          <a:p>
            <a:pPr>
              <a:buFontTx/>
              <a:buChar char="-"/>
            </a:pPr>
            <a:r>
              <a:rPr lang="fr-FR" dirty="0"/>
              <a:t>ni urgence médicale</a:t>
            </a:r>
          </a:p>
          <a:p>
            <a:pPr>
              <a:buFontTx/>
              <a:buChar char="-"/>
            </a:pPr>
            <a:r>
              <a:rPr lang="fr-FR" dirty="0"/>
              <a:t>ni situation inappropriée… c’est-à-dire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3900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5444A-D9E7-0B4A-A55E-9D0AE6D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1900">
                <a:solidFill>
                  <a:srgbClr val="FFFFFF"/>
                </a:solidFill>
              </a:rPr>
              <a:t>II/ Une théorie ascriptiviste des DA</a:t>
            </a:r>
            <a:br>
              <a:rPr lang="fr-FR" sz="1900">
                <a:solidFill>
                  <a:srgbClr val="FFFFFF"/>
                </a:solidFill>
              </a:rPr>
            </a:br>
            <a:br>
              <a:rPr lang="fr-FR" sz="1900">
                <a:solidFill>
                  <a:srgbClr val="FFFFFF"/>
                </a:solidFill>
              </a:rPr>
            </a:br>
            <a:r>
              <a:rPr lang="fr-FR" sz="1900">
                <a:solidFill>
                  <a:srgbClr val="FFFFFF"/>
                </a:solidFill>
              </a:rPr>
              <a:t>B/ </a:t>
            </a:r>
            <a:r>
              <a:rPr lang="fr-FR" sz="1900" cap="none">
                <a:solidFill>
                  <a:srgbClr val="FFFFFF"/>
                </a:solidFill>
              </a:rPr>
              <a:t>L’ascription de volonté au patient par autrui</a:t>
            </a: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74F1-7F92-F54E-9E59-FF125EB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/>
              <a:t>Comment le médecin </a:t>
            </a:r>
            <a:r>
              <a:rPr lang="fr-FR" i="1" dirty="0"/>
              <a:t>juge-t-il</a:t>
            </a:r>
            <a:r>
              <a:rPr lang="fr-FR" dirty="0"/>
              <a:t> que les DA s’appliquent ? Comment établit-il </a:t>
            </a:r>
            <a:r>
              <a:rPr lang="fr-FR" i="1" dirty="0"/>
              <a:t>l’</a:t>
            </a:r>
            <a:r>
              <a:rPr lang="fr-FR" i="1" dirty="0" err="1"/>
              <a:t>ascription</a:t>
            </a:r>
            <a:r>
              <a:rPr lang="fr-FR" i="1" dirty="0"/>
              <a:t> de volonté </a:t>
            </a:r>
            <a:r>
              <a:rPr lang="fr-FR" dirty="0"/>
              <a:t>pour la situation t2 </a:t>
            </a:r>
            <a:r>
              <a:rPr lang="fr-FR" i="1" dirty="0"/>
              <a:t>réelle</a:t>
            </a:r>
            <a:r>
              <a:rPr lang="fr-FR" dirty="0"/>
              <a:t>, et l’</a:t>
            </a:r>
            <a:r>
              <a:rPr lang="fr-FR" dirty="0" err="1"/>
              <a:t>ascription</a:t>
            </a:r>
            <a:r>
              <a:rPr lang="fr-FR" dirty="0"/>
              <a:t> de droits et de responsabilités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énoncés des DA</a:t>
            </a:r>
          </a:p>
          <a:p>
            <a:pPr marL="342900" indent="-342900">
              <a:buAutoNum type="arabicParenBoth"/>
            </a:pPr>
            <a:r>
              <a:rPr lang="fr-FR" dirty="0"/>
              <a:t>ne sont pas des propositions universelles qui comprennent </a:t>
            </a:r>
            <a:r>
              <a:rPr lang="fr-FR" i="1" dirty="0"/>
              <a:t> a priori</a:t>
            </a:r>
            <a:r>
              <a:rPr lang="fr-FR" dirty="0"/>
              <a:t> toutes les situations t2 possibles </a:t>
            </a:r>
          </a:p>
          <a:p>
            <a:pPr marL="342900" indent="-342900">
              <a:buAutoNum type="arabicParenBoth"/>
            </a:pPr>
            <a:r>
              <a:rPr lang="fr-FR" dirty="0"/>
              <a:t>dont le médecin n’auraient qu’à </a:t>
            </a:r>
            <a:r>
              <a:rPr lang="fr-FR" i="1" dirty="0"/>
              <a:t>déduire</a:t>
            </a:r>
            <a:r>
              <a:rPr lang="fr-FR" dirty="0"/>
              <a:t> l’acte à réaliser à t2.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7203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5444A-D9E7-0B4A-A55E-9D0AE6D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1900">
                <a:solidFill>
                  <a:srgbClr val="FFFFFF"/>
                </a:solidFill>
              </a:rPr>
              <a:t>II/ Une théorie ascriptiviste des DA</a:t>
            </a:r>
            <a:br>
              <a:rPr lang="fr-FR" sz="1900">
                <a:solidFill>
                  <a:srgbClr val="FFFFFF"/>
                </a:solidFill>
              </a:rPr>
            </a:br>
            <a:br>
              <a:rPr lang="fr-FR" sz="1900">
                <a:solidFill>
                  <a:srgbClr val="FFFFFF"/>
                </a:solidFill>
              </a:rPr>
            </a:br>
            <a:r>
              <a:rPr lang="fr-FR" sz="1900">
                <a:solidFill>
                  <a:srgbClr val="FFFFFF"/>
                </a:solidFill>
              </a:rPr>
              <a:t>B/ </a:t>
            </a:r>
            <a:r>
              <a:rPr lang="fr-FR" sz="1900" cap="none">
                <a:solidFill>
                  <a:srgbClr val="FFFFFF"/>
                </a:solidFill>
              </a:rPr>
              <a:t>L’ascription de droits et de responsabilités qui en découle</a:t>
            </a:r>
            <a:endParaRPr lang="fr-FR" sz="190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74F1-7F92-F54E-9E59-FF125EB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/>
              <a:t>Plus la situation t2 réelle est analogue à la situation t2 imaginée, et plus la volonté qui doit être attribuée au patient pour t2 est conforme aux DA, plus il a droit à ce qu’il a demandé dans les DA.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Pour la responsabilité, </a:t>
            </a:r>
            <a:r>
              <a:rPr lang="fr-FR" i="1" dirty="0"/>
              <a:t>idem</a:t>
            </a:r>
            <a:r>
              <a:rPr lang="fr-FR" dirty="0"/>
              <a:t> (malgré un problème qu’on traitera en conclusion).</a:t>
            </a:r>
          </a:p>
        </p:txBody>
      </p:sp>
    </p:spTree>
    <p:extLst>
      <p:ext uri="{BB962C8B-B14F-4D97-AF65-F5344CB8AC3E}">
        <p14:creationId xmlns:p14="http://schemas.microsoft.com/office/powerpoint/2010/main" val="2545102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87B367-45ED-594C-B61B-F327C706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endParaRPr lang="en-US" sz="6000" kern="1200" cap="all" spc="2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833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29424-6E05-C74B-B987-1AB49FF1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 recherche sur les Directives anticipées (DA)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5E1709-552E-2043-9A7C-E605125D1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Article L1111-11 du Code de la Santé Publique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Le code de la santé publique | Conseil départemental de la Sarthe de l'Ordre  des médecins">
            <a:extLst>
              <a:ext uri="{FF2B5EF4-FFF2-40B4-BE49-F238E27FC236}">
                <a16:creationId xmlns:a16="http://schemas.microsoft.com/office/drawing/2014/main" id="{4BE27D02-6C33-D346-BE4B-2DDF399F9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482" y="3783105"/>
            <a:ext cx="2283491" cy="101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539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5444A-D9E7-0B4A-A55E-9D0AE6D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1900" dirty="0">
                <a:solidFill>
                  <a:srgbClr val="FFFFFF"/>
                </a:solidFill>
              </a:rPr>
              <a:t>Conclusions</a:t>
            </a:r>
            <a:br>
              <a:rPr lang="fr-FR" sz="1900" dirty="0">
                <a:solidFill>
                  <a:srgbClr val="FFFFFF"/>
                </a:solidFill>
              </a:rPr>
            </a:br>
            <a:br>
              <a:rPr lang="fr-FR" sz="1900" dirty="0">
                <a:solidFill>
                  <a:srgbClr val="FFFFFF"/>
                </a:solidFill>
              </a:rPr>
            </a:br>
            <a:r>
              <a:rPr lang="fr-FR" sz="1900" cap="none" dirty="0">
                <a:solidFill>
                  <a:srgbClr val="FFFFFF"/>
                </a:solidFill>
              </a:rPr>
              <a:t>En pratique</a:t>
            </a:r>
            <a:endParaRPr lang="fr-FR" sz="19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74F1-7F92-F54E-9E59-FF125EB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727094" cy="40538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/>
              <a:t>Quelques conséquences </a:t>
            </a:r>
            <a:r>
              <a:rPr lang="fr-FR" b="1" dirty="0"/>
              <a:t>pratiques</a:t>
            </a:r>
            <a:r>
              <a:rPr lang="fr-FR" dirty="0"/>
              <a:t> :</a:t>
            </a:r>
          </a:p>
          <a:p>
            <a:pPr>
              <a:buFontTx/>
              <a:buChar char="-"/>
            </a:pPr>
            <a:r>
              <a:rPr lang="fr-FR" dirty="0"/>
              <a:t>Les conditions sociales d’un véritable </a:t>
            </a:r>
            <a:r>
              <a:rPr lang="fr-FR" i="1" dirty="0"/>
              <a:t>acte de langage </a:t>
            </a:r>
            <a:r>
              <a:rPr lang="fr-FR" dirty="0"/>
              <a:t>(interlocution confiante, etc.)</a:t>
            </a:r>
          </a:p>
          <a:p>
            <a:pPr>
              <a:buFontTx/>
              <a:buChar char="-"/>
            </a:pPr>
            <a:r>
              <a:rPr lang="fr-FR" dirty="0"/>
              <a:t>Attention aux injonctions déplacées (ne pas confondre avec un Pacte d’Ulysse, accepter l’indécision et l’indécidable, etc.)</a:t>
            </a:r>
          </a:p>
          <a:p>
            <a:pPr>
              <a:buFontTx/>
              <a:buChar char="-"/>
            </a:pPr>
            <a:r>
              <a:rPr lang="fr-FR" dirty="0"/>
              <a:t>Réfléchir à des situations </a:t>
            </a:r>
            <a:r>
              <a:rPr lang="fr-FR" i="1" dirty="0"/>
              <a:t>in </a:t>
            </a:r>
            <a:r>
              <a:rPr lang="fr-FR" i="1" dirty="0" err="1"/>
              <a:t>concreto</a:t>
            </a:r>
            <a:r>
              <a:rPr lang="fr-FR" i="1" dirty="0"/>
              <a:t> </a:t>
            </a:r>
            <a:r>
              <a:rPr lang="fr-FR" dirty="0"/>
              <a:t>(ex : en présence ou non des enfants, etc.)</a:t>
            </a:r>
          </a:p>
        </p:txBody>
      </p:sp>
    </p:spTree>
    <p:extLst>
      <p:ext uri="{BB962C8B-B14F-4D97-AF65-F5344CB8AC3E}">
        <p14:creationId xmlns:p14="http://schemas.microsoft.com/office/powerpoint/2010/main" val="415546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5444A-D9E7-0B4A-A55E-9D0AE6D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1900" dirty="0">
                <a:solidFill>
                  <a:srgbClr val="FFFFFF"/>
                </a:solidFill>
              </a:rPr>
              <a:t>Conclusions</a:t>
            </a:r>
            <a:br>
              <a:rPr lang="fr-FR" sz="1900" dirty="0">
                <a:solidFill>
                  <a:srgbClr val="FFFFFF"/>
                </a:solidFill>
              </a:rPr>
            </a:br>
            <a:br>
              <a:rPr lang="fr-FR" sz="1900" dirty="0">
                <a:solidFill>
                  <a:srgbClr val="FFFFFF"/>
                </a:solidFill>
              </a:rPr>
            </a:br>
            <a:r>
              <a:rPr lang="fr-FR" sz="1900" cap="none" dirty="0">
                <a:solidFill>
                  <a:srgbClr val="FFFFFF"/>
                </a:solidFill>
              </a:rPr>
              <a:t>En éthique</a:t>
            </a:r>
            <a:endParaRPr lang="fr-FR" sz="19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74F1-7F92-F54E-9E59-FF125EB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543" y="988541"/>
            <a:ext cx="5554099" cy="40653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/>
              <a:t>Quelques prolongements </a:t>
            </a:r>
            <a:r>
              <a:rPr lang="fr-FR" b="1" dirty="0"/>
              <a:t>éthiques</a:t>
            </a:r>
            <a:r>
              <a:rPr lang="fr-FR" dirty="0"/>
              <a:t> :</a:t>
            </a:r>
          </a:p>
          <a:p>
            <a:pPr marL="0" indent="0">
              <a:buNone/>
            </a:pPr>
            <a:r>
              <a:rPr lang="fr-FR" dirty="0"/>
              <a:t>1/ Sur la responsabilité (le problème de la « profondeur éthique » de la responsabilité)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2/ Retour sur le problème autonomisme vs. paternalisme.	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3/ Retour sur le problème de l’identité personnelle.	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204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A5444A-D9E7-0B4A-A55E-9D0AE6D3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1900" dirty="0">
                <a:solidFill>
                  <a:srgbClr val="FFFFFF"/>
                </a:solidFill>
              </a:rPr>
              <a:t>Conclusions</a:t>
            </a:r>
            <a:br>
              <a:rPr lang="fr-FR" sz="1900" dirty="0">
                <a:solidFill>
                  <a:srgbClr val="FFFFFF"/>
                </a:solidFill>
              </a:rPr>
            </a:br>
            <a:br>
              <a:rPr lang="fr-FR" sz="1900" dirty="0">
                <a:solidFill>
                  <a:srgbClr val="FFFFFF"/>
                </a:solidFill>
              </a:rPr>
            </a:br>
            <a:r>
              <a:rPr lang="fr-FR" sz="1900" cap="none" dirty="0">
                <a:solidFill>
                  <a:srgbClr val="FFFFFF"/>
                </a:solidFill>
              </a:rPr>
              <a:t>En éthique</a:t>
            </a:r>
            <a:endParaRPr lang="fr-FR" sz="19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A74F1-7F92-F54E-9E59-FF125EB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543" y="1361125"/>
            <a:ext cx="5554099" cy="40538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/>
              <a:t>Quelques prolongements éthiques :</a:t>
            </a:r>
          </a:p>
          <a:p>
            <a:pPr marL="0" indent="0">
              <a:buNone/>
            </a:pPr>
            <a:r>
              <a:rPr lang="fr-FR" dirty="0"/>
              <a:t>1/ Sur la responsabilité (le problème de la « profondeur éthique » de la responsabilité)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2/ Retour sur le problème autonomisme vs. paternalisme. La menace persiste mais un usage éthique est possible.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3/ Retour sur le problème de l’identité personnelle</a:t>
            </a:r>
          </a:p>
          <a:p>
            <a:pPr marL="0" indent="0">
              <a:buNone/>
            </a:pPr>
            <a:r>
              <a:rPr lang="fr-FR" dirty="0"/>
              <a:t>	=&gt; le cas du conflit entre la volonté présente d’une personne atteinte de démence et une DA : </a:t>
            </a:r>
            <a:r>
              <a:rPr lang="fr-FR" u="sng" dirty="0">
                <a:hlinkClick r:id="rId2"/>
              </a:rPr>
              <a:t>https://www.youtube.com/watch?v=_30nyu7gOGI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6117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87B367-45ED-594C-B61B-F327C706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 vert="horz" lIns="182880" tIns="182880" rIns="182880" bIns="182880" rtlCol="0" anchor="ctr">
            <a:normAutofit fontScale="90000"/>
          </a:bodyPr>
          <a:lstStyle/>
          <a:p>
            <a:br>
              <a:rPr lang="en-US" sz="60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60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Merci !</a:t>
            </a:r>
            <a:br>
              <a:rPr lang="en-US" sz="60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60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60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cap="none" spc="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claire.etchegaray@gmail.com</a:t>
            </a:r>
            <a:endParaRPr lang="en-US" sz="1600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574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D44CEE-1F96-C44B-A46E-9EE0BBFF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8259"/>
            <a:ext cx="7729728" cy="905435"/>
          </a:xfrm>
        </p:spPr>
        <p:txBody>
          <a:bodyPr>
            <a:normAutofit fontScale="90000"/>
          </a:bodyPr>
          <a:lstStyle/>
          <a:p>
            <a:r>
              <a:rPr lang="fr-FR" dirty="0"/>
              <a:t>Article L1111-11 (</a:t>
            </a:r>
            <a:r>
              <a:rPr lang="fr-FR" i="1" dirty="0"/>
              <a:t>CSP</a:t>
            </a:r>
            <a:r>
              <a:rPr lang="fr-FR" dirty="0"/>
              <a:t>)</a:t>
            </a:r>
            <a:br>
              <a:rPr lang="fr-FR" dirty="0"/>
            </a:br>
            <a:r>
              <a:rPr lang="fr-FR" sz="1800" cap="none" dirty="0"/>
              <a:t>Loi 2016-87 du 2 février 2016, article 8, article l.1111-11</a:t>
            </a:r>
            <a:endParaRPr lang="fr-FR" sz="18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0A22492-2A5B-5344-8DEB-BEC6BE547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2813" y="1218103"/>
            <a:ext cx="5568458" cy="54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3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29424-6E05-C74B-B987-1AB49FF1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 recherche sur les Directives anticipées (DA)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5E1709-552E-2043-9A7C-E605125D1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Les deux faces du problème philosophique :</a:t>
            </a:r>
          </a:p>
          <a:p>
            <a:endParaRPr lang="fr-FR" dirty="0"/>
          </a:p>
          <a:p>
            <a:pPr lvl="2"/>
            <a:r>
              <a:rPr lang="fr-FR" sz="2000" dirty="0"/>
              <a:t>Le problème de la normativité des DA</a:t>
            </a:r>
          </a:p>
          <a:p>
            <a:pPr lvl="2"/>
            <a:endParaRPr lang="fr-FR" sz="2000" dirty="0"/>
          </a:p>
          <a:p>
            <a:pPr lvl="2"/>
            <a:r>
              <a:rPr lang="fr-FR" sz="2000" dirty="0"/>
              <a:t>Le problème des normes de rédaction des 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347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29424-6E05-C74B-B987-1AB49FF1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 recherche sur les Directives anticipées (DA)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5E1709-552E-2043-9A7C-E605125D1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Les deux faces du problème philosophique :</a:t>
            </a:r>
          </a:p>
          <a:p>
            <a:endParaRPr lang="fr-FR" dirty="0"/>
          </a:p>
          <a:p>
            <a:pPr lvl="2"/>
            <a:r>
              <a:rPr lang="fr-FR" sz="2000" dirty="0">
                <a:solidFill>
                  <a:schemeClr val="tx1"/>
                </a:solidFill>
              </a:rPr>
              <a:t>Le problème de la normativité des DA (elles « s’imposent » ?)</a:t>
            </a:r>
          </a:p>
          <a:p>
            <a:pPr lvl="2"/>
            <a:endParaRPr lang="fr-FR" sz="2000" dirty="0">
              <a:solidFill>
                <a:schemeClr val="tx1"/>
              </a:solidFill>
            </a:endParaRPr>
          </a:p>
          <a:p>
            <a:pPr lvl="2"/>
            <a:r>
              <a:rPr lang="fr-FR" sz="2000" dirty="0">
                <a:solidFill>
                  <a:schemeClr val="tx1"/>
                </a:solidFill>
              </a:rPr>
              <a:t>Le problème des normes de rédaction des DA (normes de décision pour soi en fin de vie, anticipation de la mort propre)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402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29424-6E05-C74B-B987-1AB49FF1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 recherche sur les Directives anticipées (DA)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5E1709-552E-2043-9A7C-E605125D1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Les deux faces du problème philosophique :</a:t>
            </a:r>
          </a:p>
          <a:p>
            <a:endParaRPr lang="fr-FR" dirty="0"/>
          </a:p>
          <a:p>
            <a:pPr lvl="2"/>
            <a:r>
              <a:rPr lang="fr-FR" sz="2000" dirty="0">
                <a:solidFill>
                  <a:srgbClr val="FF0000"/>
                </a:solidFill>
              </a:rPr>
              <a:t>Le problème de la normativité des DA (elles « s’imposent » ?)</a:t>
            </a:r>
          </a:p>
          <a:p>
            <a:pPr lvl="2"/>
            <a:endParaRPr lang="fr-FR" sz="2000" dirty="0">
              <a:solidFill>
                <a:srgbClr val="FF0000"/>
              </a:solidFill>
            </a:endParaRPr>
          </a:p>
          <a:p>
            <a:pPr lvl="2"/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 problème des normes de rédaction des DA (normes de décision pour soi en fin de vie, anticipation de la mort propre)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Arc plein 4">
            <a:extLst>
              <a:ext uri="{FF2B5EF4-FFF2-40B4-BE49-F238E27FC236}">
                <a16:creationId xmlns:a16="http://schemas.microsoft.com/office/drawing/2014/main" id="{D23195FE-5E13-5B43-908B-39D2DBA4E2CB}"/>
              </a:ext>
            </a:extLst>
          </p:cNvPr>
          <p:cNvSpPr/>
          <p:nvPr/>
        </p:nvSpPr>
        <p:spPr>
          <a:xfrm rot="16200000">
            <a:off x="2184175" y="4500924"/>
            <a:ext cx="1056902" cy="433123"/>
          </a:xfrm>
          <a:prstGeom prst="blockArc">
            <a:avLst/>
          </a:prstGeom>
          <a:solidFill>
            <a:schemeClr val="accent2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Arc plein 5">
            <a:extLst>
              <a:ext uri="{FF2B5EF4-FFF2-40B4-BE49-F238E27FC236}">
                <a16:creationId xmlns:a16="http://schemas.microsoft.com/office/drawing/2014/main" id="{4FE7C6F2-363D-A342-8639-70ABC7B6A407}"/>
              </a:ext>
            </a:extLst>
          </p:cNvPr>
          <p:cNvSpPr/>
          <p:nvPr/>
        </p:nvSpPr>
        <p:spPr>
          <a:xfrm rot="5242198">
            <a:off x="8914875" y="4427336"/>
            <a:ext cx="1056902" cy="408782"/>
          </a:xfrm>
          <a:prstGeom prst="blockArc">
            <a:avLst/>
          </a:prstGeom>
          <a:solidFill>
            <a:schemeClr val="accent2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1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29424-6E05-C74B-B987-1AB49FF1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 recherche sur les Directives anticipées (DA)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5E1709-552E-2043-9A7C-E605125D1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Cl. </a:t>
            </a:r>
            <a:r>
              <a:rPr lang="fr-FR" dirty="0" err="1"/>
              <a:t>Etchegaray</a:t>
            </a:r>
            <a:r>
              <a:rPr lang="fr-FR" dirty="0"/>
              <a:t> :</a:t>
            </a:r>
          </a:p>
          <a:p>
            <a:pPr>
              <a:buFontTx/>
              <a:buChar char="-"/>
            </a:pPr>
            <a:r>
              <a:rPr lang="fr-FR" dirty="0"/>
              <a:t>« Les directives anticipées pour la fin de vie : actes de langage et </a:t>
            </a:r>
            <a:r>
              <a:rPr lang="fr-FR" dirty="0" err="1"/>
              <a:t>ascription</a:t>
            </a:r>
            <a:r>
              <a:rPr lang="fr-FR" dirty="0"/>
              <a:t> », </a:t>
            </a:r>
            <a:r>
              <a:rPr lang="fr-FR" i="1" dirty="0"/>
              <a:t>Revue de métaphysique et de morale</a:t>
            </a:r>
            <a:r>
              <a:rPr lang="fr-FR" dirty="0"/>
              <a:t>, 2022/2, n°114</a:t>
            </a:r>
          </a:p>
          <a:p>
            <a:pPr>
              <a:buFontTx/>
              <a:buChar char="-"/>
            </a:pPr>
            <a:r>
              <a:rPr lang="fr-FR" dirty="0"/>
              <a:t>« Directives anticipées et altération cognitive », séminaire </a:t>
            </a:r>
            <a:r>
              <a:rPr lang="fr-FR" i="1" dirty="0"/>
              <a:t>Vulnérabilités et capacités du sujet de droit</a:t>
            </a:r>
            <a:r>
              <a:rPr lang="fr-FR" dirty="0"/>
              <a:t>, Espace éthique IDF, https://</a:t>
            </a:r>
            <a:r>
              <a:rPr lang="fr-FR" dirty="0" err="1"/>
              <a:t>www.youtube.com</a:t>
            </a:r>
            <a:r>
              <a:rPr lang="fr-FR" dirty="0"/>
              <a:t>/</a:t>
            </a:r>
            <a:r>
              <a:rPr lang="fr-FR" dirty="0" err="1"/>
              <a:t>watch?v</a:t>
            </a:r>
            <a:r>
              <a:rPr lang="fr-FR" dirty="0"/>
              <a:t>=_30nyu7gOGI.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201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B395C-488C-1F40-84AD-4B68B728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2485"/>
            <a:ext cx="7729728" cy="2026509"/>
          </a:xfrm>
        </p:spPr>
        <p:txBody>
          <a:bodyPr>
            <a:normAutofit/>
          </a:bodyPr>
          <a:lstStyle/>
          <a:p>
            <a:r>
              <a:rPr lang="fr-FR" dirty="0"/>
              <a:t>La normativité des DA</a:t>
            </a:r>
            <a:br>
              <a:rPr lang="fr-FR" dirty="0"/>
            </a:br>
            <a:br>
              <a:rPr lang="fr-FR" dirty="0"/>
            </a:br>
            <a:r>
              <a:rPr lang="fr-FR" cap="none" dirty="0"/>
              <a:t>Trois Mystifications</a:t>
            </a:r>
            <a:br>
              <a:rPr lang="fr-FR" cap="none" dirty="0"/>
            </a:br>
            <a:r>
              <a:rPr lang="fr-FR" cap="none" dirty="0"/>
              <a:t>Et Deux Vrais Problèmes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AAC335-2C44-8B46-8BA1-DE02A19CB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Trois mystifications  ?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 patient est un </a:t>
            </a:r>
            <a:r>
              <a:rPr lang="fr-FR" i="1" dirty="0"/>
              <a:t>sujet souverain</a:t>
            </a:r>
            <a:r>
              <a:rPr lang="fr-FR" dirty="0"/>
              <a:t>, entièrement libre et responsable des actes médicaux réalisés à t2</a:t>
            </a:r>
          </a:p>
          <a:p>
            <a:r>
              <a:rPr lang="fr-FR" dirty="0"/>
              <a:t>Il doit être identique à lui-même entre t1 et t2</a:t>
            </a:r>
          </a:p>
          <a:p>
            <a:r>
              <a:rPr lang="fr-FR" dirty="0"/>
              <a:t>Il faut imaginer qu’il a une volonté à t2 identique à celle qu’il a à t1.</a:t>
            </a:r>
          </a:p>
        </p:txBody>
      </p:sp>
      <p:pic>
        <p:nvPicPr>
          <p:cNvPr id="5" name="Graphique 4" descr="Loupe avec un remplissage uni">
            <a:extLst>
              <a:ext uri="{FF2B5EF4-FFF2-40B4-BE49-F238E27FC236}">
                <a16:creationId xmlns:a16="http://schemas.microsoft.com/office/drawing/2014/main" id="{75A98509-7814-4A45-9F8B-1082C9165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84510">
            <a:off x="9500271" y="3630807"/>
            <a:ext cx="2489922" cy="24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34924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538</TotalTime>
  <Words>1781</Words>
  <Application>Microsoft Macintosh PowerPoint</Application>
  <PresentationFormat>Grand écran</PresentationFormat>
  <Paragraphs>158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7" baseType="lpstr">
      <vt:lpstr>Arial</vt:lpstr>
      <vt:lpstr>Gill Sans MT</vt:lpstr>
      <vt:lpstr>Symbol</vt:lpstr>
      <vt:lpstr>Colis</vt:lpstr>
      <vt:lpstr>Les Directives anticipées  Une élucidation philosophique</vt:lpstr>
      <vt:lpstr>ma recherche sur les Directives anticipées (DA)</vt:lpstr>
      <vt:lpstr>ma recherche sur les Directives anticipées (DA)</vt:lpstr>
      <vt:lpstr>Article L1111-11 (CSP) Loi 2016-87 du 2 février 2016, article 8, article l.1111-11</vt:lpstr>
      <vt:lpstr>ma recherche sur les Directives anticipées (DA)</vt:lpstr>
      <vt:lpstr>ma recherche sur les Directives anticipées (DA)</vt:lpstr>
      <vt:lpstr>ma recherche sur les Directives anticipées (DA)</vt:lpstr>
      <vt:lpstr>ma recherche sur les Directives anticipées (DA)</vt:lpstr>
      <vt:lpstr>La normativité des DA  Trois Mystifications Et Deux Vrais Problèmes</vt:lpstr>
      <vt:lpstr>Trois mystifications et deux vrais problèmes</vt:lpstr>
      <vt:lpstr>Plan</vt:lpstr>
      <vt:lpstr>I/ AnalyseR les DA comme des Actes de langage</vt:lpstr>
      <vt:lpstr>I/ AnalyseR les DA comme des Actes de langage</vt:lpstr>
      <vt:lpstr>I/ AnalyseR les DA comme des Actes de langage</vt:lpstr>
      <vt:lpstr>I/ AnalyseR les DA comme des Actes de langage  </vt:lpstr>
      <vt:lpstr>Présentation PowerPoint</vt:lpstr>
      <vt:lpstr>II/ Une théorie ascriptiviste des DA</vt:lpstr>
      <vt:lpstr>II/ Une théorie ascriptiviste des DA</vt:lpstr>
      <vt:lpstr>II/ Une théorie ascriptiviste des DA</vt:lpstr>
      <vt:lpstr>II/ Une théorie ascriptiviste des DA  A/ L’ascription de volonté par le patient : ascription à soi-même</vt:lpstr>
      <vt:lpstr>II/ Une théorie ascriptiviste des DA  A/ L’ascription de volonté par le patient : ascription à soi-même</vt:lpstr>
      <vt:lpstr>II/ Une théorie ascriptiviste des DA  B/ L’ascription de volonté au patient par autrui</vt:lpstr>
      <vt:lpstr>II/ Une théorie ascriptiviste des DA  B/ L’ascription de volonté au patient par autrui</vt:lpstr>
      <vt:lpstr>II/ Une théorie ascriptiviste des DA  B/ L’ascription de volonté au patient par autrui</vt:lpstr>
      <vt:lpstr>II/ Une théorie ascriptiviste des DA  B/ L’ascription de volonté au patient par autrui</vt:lpstr>
      <vt:lpstr>II/ Une théorie ascriptiviste des DA  B/ L’ascription de volonté au patient par autrui</vt:lpstr>
      <vt:lpstr>II/ Une théorie ascriptiviste des DA  B/ L’ascription de volonté au patient par autrui</vt:lpstr>
      <vt:lpstr>II/ Une théorie ascriptiviste des DA  B/ L’ascription de droits et de responsabilités qui en découle</vt:lpstr>
      <vt:lpstr>Présentation PowerPoint</vt:lpstr>
      <vt:lpstr>Conclusions  En pratique</vt:lpstr>
      <vt:lpstr>Conclusions  En éthique</vt:lpstr>
      <vt:lpstr>Conclusions  En éthique</vt:lpstr>
      <vt:lpstr>  Merci !   claire.etchegaray@gmail.com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Directives anticipées  Une élucidation philosophique</dc:title>
  <dc:creator>Etchegaray Claire</dc:creator>
  <cp:lastModifiedBy>Etchegaray Claire</cp:lastModifiedBy>
  <cp:revision>22</cp:revision>
  <dcterms:created xsi:type="dcterms:W3CDTF">2022-06-17T12:43:59Z</dcterms:created>
  <dcterms:modified xsi:type="dcterms:W3CDTF">2022-06-22T12:58:03Z</dcterms:modified>
</cp:coreProperties>
</file>