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5"/>
  </p:sldMasterIdLst>
  <p:notesMasterIdLst>
    <p:notesMasterId r:id="rId35"/>
  </p:notesMasterIdLst>
  <p:sldIdLst>
    <p:sldId id="272" r:id="rId6"/>
    <p:sldId id="287" r:id="rId7"/>
    <p:sldId id="295" r:id="rId8"/>
    <p:sldId id="296" r:id="rId9"/>
    <p:sldId id="274" r:id="rId10"/>
    <p:sldId id="289" r:id="rId11"/>
    <p:sldId id="276" r:id="rId12"/>
    <p:sldId id="277" r:id="rId13"/>
    <p:sldId id="299" r:id="rId14"/>
    <p:sldId id="288" r:id="rId15"/>
    <p:sldId id="297" r:id="rId16"/>
    <p:sldId id="278" r:id="rId17"/>
    <p:sldId id="280" r:id="rId18"/>
    <p:sldId id="279" r:id="rId19"/>
    <p:sldId id="310" r:id="rId20"/>
    <p:sldId id="300" r:id="rId21"/>
    <p:sldId id="314" r:id="rId22"/>
    <p:sldId id="302" r:id="rId23"/>
    <p:sldId id="312" r:id="rId24"/>
    <p:sldId id="304" r:id="rId25"/>
    <p:sldId id="313" r:id="rId26"/>
    <p:sldId id="305" r:id="rId27"/>
    <p:sldId id="306" r:id="rId28"/>
    <p:sldId id="307" r:id="rId29"/>
    <p:sldId id="283" r:id="rId30"/>
    <p:sldId id="286" r:id="rId31"/>
    <p:sldId id="301" r:id="rId32"/>
    <p:sldId id="308" r:id="rId33"/>
    <p:sldId id="293" r:id="rId34"/>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FIVES, Claire (DGOS/SOUS-DIR REGULATION OFFRE SOINS/R3)" initials="DC(ROS" lastIdx="7" clrIdx="0">
    <p:extLst>
      <p:ext uri="{19B8F6BF-5375-455C-9EA6-DF929625EA0E}">
        <p15:presenceInfo xmlns:p15="http://schemas.microsoft.com/office/powerpoint/2012/main" userId="S-1-5-21-27022435-3177379373-3347635678-83989" providerId="AD"/>
      </p:ext>
    </p:extLst>
  </p:cmAuthor>
  <p:cmAuthor id="2" name="CASTELAIN-JEDOR, Céline (DGOS/SOUS-DIR REGULATION OFFRE SOINS/R3)" initials="CC(ROS" lastIdx="3" clrIdx="1">
    <p:extLst>
      <p:ext uri="{19B8F6BF-5375-455C-9EA6-DF929625EA0E}">
        <p15:presenceInfo xmlns:p15="http://schemas.microsoft.com/office/powerpoint/2012/main" userId="S-1-5-21-27022435-3177379373-3347635678-826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autoAdjust="0"/>
  </p:normalViewPr>
  <p:slideViewPr>
    <p:cSldViewPr showGuides="1">
      <p:cViewPr varScale="1">
        <p:scale>
          <a:sx n="115" d="100"/>
          <a:sy n="115" d="100"/>
        </p:scale>
        <p:origin x="114" y="894"/>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14C33E-0F36-44A4-B2B1-F27CEC5DD4C0}" type="doc">
      <dgm:prSet loTypeId="urn:microsoft.com/office/officeart/2008/layout/VerticalCurvedList" loCatId="list" qsTypeId="urn:microsoft.com/office/officeart/2005/8/quickstyle/simple1" qsCatId="simple" csTypeId="urn:microsoft.com/office/officeart/2005/8/colors/accent1_3" csCatId="accent1" phldr="1"/>
      <dgm:spPr/>
      <dgm:t>
        <a:bodyPr/>
        <a:lstStyle/>
        <a:p>
          <a:endParaRPr lang="fr-FR"/>
        </a:p>
      </dgm:t>
    </dgm:pt>
    <dgm:pt modelId="{661D3370-9AA5-420F-A260-AE0B509BA57B}">
      <dgm:prSet phldrT="[Texte]"/>
      <dgm:spPr/>
      <dgm:t>
        <a:bodyPr/>
        <a:lstStyle/>
        <a:p>
          <a:r>
            <a:rPr lang="fr-FR" dirty="0" smtClean="0"/>
            <a:t>Réanimation et soins intensifs polyvalents</a:t>
          </a:r>
          <a:endParaRPr lang="fr-FR" dirty="0"/>
        </a:p>
      </dgm:t>
    </dgm:pt>
    <dgm:pt modelId="{8F1F6BBE-D396-4311-B277-E13E515CD76B}" type="parTrans" cxnId="{CBEE8377-0377-469D-9C7E-8FA3F8ABAEA2}">
      <dgm:prSet/>
      <dgm:spPr/>
      <dgm:t>
        <a:bodyPr/>
        <a:lstStyle/>
        <a:p>
          <a:endParaRPr lang="fr-FR"/>
        </a:p>
      </dgm:t>
    </dgm:pt>
    <dgm:pt modelId="{33E461A0-AF37-4947-92F7-60131CE96F0A}" type="sibTrans" cxnId="{CBEE8377-0377-469D-9C7E-8FA3F8ABAEA2}">
      <dgm:prSet/>
      <dgm:spPr/>
      <dgm:t>
        <a:bodyPr/>
        <a:lstStyle/>
        <a:p>
          <a:endParaRPr lang="fr-FR"/>
        </a:p>
      </dgm:t>
    </dgm:pt>
    <dgm:pt modelId="{5CBB585D-0A41-43E3-A953-4E91F5400A55}">
      <dgm:prSet phldrT="[Texte]"/>
      <dgm:spPr/>
      <dgm:t>
        <a:bodyPr/>
        <a:lstStyle/>
        <a:p>
          <a:r>
            <a:rPr lang="fr-FR" dirty="0" smtClean="0"/>
            <a:t>Soins intensifs polyvalents dérogatoires</a:t>
          </a:r>
          <a:endParaRPr lang="fr-FR" dirty="0"/>
        </a:p>
      </dgm:t>
    </dgm:pt>
    <dgm:pt modelId="{7C2F608C-0C0F-4CCB-BF3E-C241AB312A1D}" type="parTrans" cxnId="{D27856FF-3F36-4185-85AF-75AE10B6F3AB}">
      <dgm:prSet/>
      <dgm:spPr/>
      <dgm:t>
        <a:bodyPr/>
        <a:lstStyle/>
        <a:p>
          <a:endParaRPr lang="fr-FR"/>
        </a:p>
      </dgm:t>
    </dgm:pt>
    <dgm:pt modelId="{573C3990-B20E-4EAD-A4F1-22BF876FE70D}" type="sibTrans" cxnId="{D27856FF-3F36-4185-85AF-75AE10B6F3AB}">
      <dgm:prSet/>
      <dgm:spPr/>
      <dgm:t>
        <a:bodyPr/>
        <a:lstStyle/>
        <a:p>
          <a:endParaRPr lang="fr-FR"/>
        </a:p>
      </dgm:t>
    </dgm:pt>
    <dgm:pt modelId="{4FDC13D4-C7D8-48A4-B4CE-59C3A88E0B48}">
      <dgm:prSet phldrT="[Texte]"/>
      <dgm:spPr>
        <a:solidFill>
          <a:schemeClr val="accent1">
            <a:lumMod val="75000"/>
            <a:lumOff val="25000"/>
          </a:schemeClr>
        </a:solidFill>
      </dgm:spPr>
      <dgm:t>
        <a:bodyPr/>
        <a:lstStyle/>
        <a:p>
          <a:r>
            <a:rPr lang="fr-FR" dirty="0" smtClean="0"/>
            <a:t>Soins intensifs de cardiologie</a:t>
          </a:r>
          <a:endParaRPr lang="fr-FR" dirty="0"/>
        </a:p>
      </dgm:t>
    </dgm:pt>
    <dgm:pt modelId="{215448ED-63C3-40B9-8333-A1E562C628FB}" type="parTrans" cxnId="{437B07E7-F57B-4C66-8503-48064F29A881}">
      <dgm:prSet/>
      <dgm:spPr/>
      <dgm:t>
        <a:bodyPr/>
        <a:lstStyle/>
        <a:p>
          <a:endParaRPr lang="fr-FR"/>
        </a:p>
      </dgm:t>
    </dgm:pt>
    <dgm:pt modelId="{49177CF2-5AAC-4CAB-8213-5017360188BD}" type="sibTrans" cxnId="{437B07E7-F57B-4C66-8503-48064F29A881}">
      <dgm:prSet/>
      <dgm:spPr/>
      <dgm:t>
        <a:bodyPr/>
        <a:lstStyle/>
        <a:p>
          <a:endParaRPr lang="fr-FR"/>
        </a:p>
      </dgm:t>
    </dgm:pt>
    <dgm:pt modelId="{88220D04-729B-4F1E-ABCC-F84DD0217DA9}">
      <dgm:prSet phldrT="[Texte]"/>
      <dgm:spPr>
        <a:solidFill>
          <a:schemeClr val="accent1">
            <a:lumMod val="75000"/>
            <a:lumOff val="25000"/>
          </a:schemeClr>
        </a:solidFill>
      </dgm:spPr>
      <dgm:t>
        <a:bodyPr/>
        <a:lstStyle/>
        <a:p>
          <a:r>
            <a:rPr lang="fr-FR" dirty="0" smtClean="0"/>
            <a:t>Soins intensifs de neurologie vasculaire</a:t>
          </a:r>
          <a:endParaRPr lang="fr-FR" dirty="0"/>
        </a:p>
      </dgm:t>
    </dgm:pt>
    <dgm:pt modelId="{DE9FD465-B5EE-43FF-965A-30801DF1C0FA}" type="sibTrans" cxnId="{956AB9D8-748B-4153-8703-979564A9740B}">
      <dgm:prSet/>
      <dgm:spPr/>
      <dgm:t>
        <a:bodyPr/>
        <a:lstStyle/>
        <a:p>
          <a:endParaRPr lang="fr-FR"/>
        </a:p>
      </dgm:t>
    </dgm:pt>
    <dgm:pt modelId="{47FE70ED-2B7B-48A3-89E4-025DCAA86496}" type="parTrans" cxnId="{956AB9D8-748B-4153-8703-979564A9740B}">
      <dgm:prSet/>
      <dgm:spPr/>
      <dgm:t>
        <a:bodyPr/>
        <a:lstStyle/>
        <a:p>
          <a:endParaRPr lang="fr-FR"/>
        </a:p>
      </dgm:t>
    </dgm:pt>
    <dgm:pt modelId="{C252CB93-12EB-45A3-9FE8-B13B112B6833}">
      <dgm:prSet phldrT="[Texte]"/>
      <dgm:spPr>
        <a:solidFill>
          <a:schemeClr val="accent1">
            <a:lumMod val="75000"/>
            <a:lumOff val="25000"/>
          </a:schemeClr>
        </a:solidFill>
      </dgm:spPr>
      <dgm:t>
        <a:bodyPr/>
        <a:lstStyle/>
        <a:p>
          <a:r>
            <a:rPr lang="fr-FR" dirty="0" smtClean="0"/>
            <a:t>Soins intensifs d’hématologie</a:t>
          </a:r>
          <a:endParaRPr lang="fr-FR" dirty="0"/>
        </a:p>
      </dgm:t>
    </dgm:pt>
    <dgm:pt modelId="{B15F3DCD-E87B-4B81-9882-6C6C715D6A43}" type="parTrans" cxnId="{3A07C4E5-21F6-4054-9379-F5B84C9080F0}">
      <dgm:prSet/>
      <dgm:spPr/>
      <dgm:t>
        <a:bodyPr/>
        <a:lstStyle/>
        <a:p>
          <a:endParaRPr lang="fr-FR"/>
        </a:p>
      </dgm:t>
    </dgm:pt>
    <dgm:pt modelId="{92908F0C-1A8A-4D2C-94DB-350976B33833}" type="sibTrans" cxnId="{3A07C4E5-21F6-4054-9379-F5B84C9080F0}">
      <dgm:prSet/>
      <dgm:spPr/>
      <dgm:t>
        <a:bodyPr/>
        <a:lstStyle/>
        <a:p>
          <a:endParaRPr lang="fr-FR"/>
        </a:p>
      </dgm:t>
    </dgm:pt>
    <dgm:pt modelId="{6F976D42-F5BD-4C10-87E8-F2720206136E}" type="pres">
      <dgm:prSet presAssocID="{9114C33E-0F36-44A4-B2B1-F27CEC5DD4C0}" presName="Name0" presStyleCnt="0">
        <dgm:presLayoutVars>
          <dgm:chMax val="7"/>
          <dgm:chPref val="7"/>
          <dgm:dir/>
        </dgm:presLayoutVars>
      </dgm:prSet>
      <dgm:spPr/>
      <dgm:t>
        <a:bodyPr/>
        <a:lstStyle/>
        <a:p>
          <a:endParaRPr lang="fr-FR"/>
        </a:p>
      </dgm:t>
    </dgm:pt>
    <dgm:pt modelId="{24A4FF9B-AB14-43DA-BB48-8B3EF6D11837}" type="pres">
      <dgm:prSet presAssocID="{9114C33E-0F36-44A4-B2B1-F27CEC5DD4C0}" presName="Name1" presStyleCnt="0"/>
      <dgm:spPr/>
      <dgm:t>
        <a:bodyPr/>
        <a:lstStyle/>
        <a:p>
          <a:endParaRPr lang="fr-FR"/>
        </a:p>
      </dgm:t>
    </dgm:pt>
    <dgm:pt modelId="{24EC21C1-094C-4847-8771-E295D668F8AD}" type="pres">
      <dgm:prSet presAssocID="{9114C33E-0F36-44A4-B2B1-F27CEC5DD4C0}" presName="cycle" presStyleCnt="0"/>
      <dgm:spPr/>
      <dgm:t>
        <a:bodyPr/>
        <a:lstStyle/>
        <a:p>
          <a:endParaRPr lang="fr-FR"/>
        </a:p>
      </dgm:t>
    </dgm:pt>
    <dgm:pt modelId="{6EE9CCBC-FDF8-475F-B2F6-C38AE6C19668}" type="pres">
      <dgm:prSet presAssocID="{9114C33E-0F36-44A4-B2B1-F27CEC5DD4C0}" presName="srcNode" presStyleLbl="node1" presStyleIdx="0" presStyleCnt="5"/>
      <dgm:spPr/>
      <dgm:t>
        <a:bodyPr/>
        <a:lstStyle/>
        <a:p>
          <a:endParaRPr lang="fr-FR"/>
        </a:p>
      </dgm:t>
    </dgm:pt>
    <dgm:pt modelId="{49F5D898-245A-4455-9CC7-6734F2AF154D}" type="pres">
      <dgm:prSet presAssocID="{9114C33E-0F36-44A4-B2B1-F27CEC5DD4C0}" presName="conn" presStyleLbl="parChTrans1D2" presStyleIdx="0" presStyleCnt="1"/>
      <dgm:spPr/>
      <dgm:t>
        <a:bodyPr/>
        <a:lstStyle/>
        <a:p>
          <a:endParaRPr lang="fr-FR"/>
        </a:p>
      </dgm:t>
    </dgm:pt>
    <dgm:pt modelId="{2478EF33-BE5A-4103-9A84-F48159A60065}" type="pres">
      <dgm:prSet presAssocID="{9114C33E-0F36-44A4-B2B1-F27CEC5DD4C0}" presName="extraNode" presStyleLbl="node1" presStyleIdx="0" presStyleCnt="5"/>
      <dgm:spPr/>
      <dgm:t>
        <a:bodyPr/>
        <a:lstStyle/>
        <a:p>
          <a:endParaRPr lang="fr-FR"/>
        </a:p>
      </dgm:t>
    </dgm:pt>
    <dgm:pt modelId="{E1EA4D1A-4A30-4DCD-8909-3892E3ED4F92}" type="pres">
      <dgm:prSet presAssocID="{9114C33E-0F36-44A4-B2B1-F27CEC5DD4C0}" presName="dstNode" presStyleLbl="node1" presStyleIdx="0" presStyleCnt="5"/>
      <dgm:spPr/>
      <dgm:t>
        <a:bodyPr/>
        <a:lstStyle/>
        <a:p>
          <a:endParaRPr lang="fr-FR"/>
        </a:p>
      </dgm:t>
    </dgm:pt>
    <dgm:pt modelId="{EBE70B80-22E0-4F32-AE2C-05A40174C7DD}" type="pres">
      <dgm:prSet presAssocID="{661D3370-9AA5-420F-A260-AE0B509BA57B}" presName="text_1" presStyleLbl="node1" presStyleIdx="0" presStyleCnt="5">
        <dgm:presLayoutVars>
          <dgm:bulletEnabled val="1"/>
        </dgm:presLayoutVars>
      </dgm:prSet>
      <dgm:spPr/>
      <dgm:t>
        <a:bodyPr/>
        <a:lstStyle/>
        <a:p>
          <a:endParaRPr lang="fr-FR"/>
        </a:p>
      </dgm:t>
    </dgm:pt>
    <dgm:pt modelId="{B5B7E75A-E642-4FF3-9B39-55EA107DA649}" type="pres">
      <dgm:prSet presAssocID="{661D3370-9AA5-420F-A260-AE0B509BA57B}" presName="accent_1" presStyleCnt="0"/>
      <dgm:spPr/>
      <dgm:t>
        <a:bodyPr/>
        <a:lstStyle/>
        <a:p>
          <a:endParaRPr lang="fr-FR"/>
        </a:p>
      </dgm:t>
    </dgm:pt>
    <dgm:pt modelId="{6CC9D13C-5720-4CAF-9D22-EF12F2841AB1}" type="pres">
      <dgm:prSet presAssocID="{661D3370-9AA5-420F-A260-AE0B509BA57B}" presName="accentRepeatNode" presStyleLbl="solidFgAcc1" presStyleIdx="0" presStyleCnt="5"/>
      <dgm:spPr/>
      <dgm:t>
        <a:bodyPr/>
        <a:lstStyle/>
        <a:p>
          <a:endParaRPr lang="fr-FR"/>
        </a:p>
      </dgm:t>
    </dgm:pt>
    <dgm:pt modelId="{2A6A3DA9-C816-419B-8E9B-2A6A9B45CD5A}" type="pres">
      <dgm:prSet presAssocID="{5CBB585D-0A41-43E3-A953-4E91F5400A55}" presName="text_2" presStyleLbl="node1" presStyleIdx="1" presStyleCnt="5">
        <dgm:presLayoutVars>
          <dgm:bulletEnabled val="1"/>
        </dgm:presLayoutVars>
      </dgm:prSet>
      <dgm:spPr/>
      <dgm:t>
        <a:bodyPr/>
        <a:lstStyle/>
        <a:p>
          <a:endParaRPr lang="fr-FR"/>
        </a:p>
      </dgm:t>
    </dgm:pt>
    <dgm:pt modelId="{25343AB0-5EC1-46F2-ADBE-49C6EE66A1F1}" type="pres">
      <dgm:prSet presAssocID="{5CBB585D-0A41-43E3-A953-4E91F5400A55}" presName="accent_2" presStyleCnt="0"/>
      <dgm:spPr/>
      <dgm:t>
        <a:bodyPr/>
        <a:lstStyle/>
        <a:p>
          <a:endParaRPr lang="fr-FR"/>
        </a:p>
      </dgm:t>
    </dgm:pt>
    <dgm:pt modelId="{89E29444-ADD2-40FB-A414-DF722B949FED}" type="pres">
      <dgm:prSet presAssocID="{5CBB585D-0A41-43E3-A953-4E91F5400A55}" presName="accentRepeatNode" presStyleLbl="solidFgAcc1" presStyleIdx="1" presStyleCnt="5"/>
      <dgm:spPr/>
      <dgm:t>
        <a:bodyPr/>
        <a:lstStyle/>
        <a:p>
          <a:endParaRPr lang="fr-FR"/>
        </a:p>
      </dgm:t>
    </dgm:pt>
    <dgm:pt modelId="{825EF664-2E4C-4063-A213-43CA365A9ED8}" type="pres">
      <dgm:prSet presAssocID="{4FDC13D4-C7D8-48A4-B4CE-59C3A88E0B48}" presName="text_3" presStyleLbl="node1" presStyleIdx="2" presStyleCnt="5">
        <dgm:presLayoutVars>
          <dgm:bulletEnabled val="1"/>
        </dgm:presLayoutVars>
      </dgm:prSet>
      <dgm:spPr/>
      <dgm:t>
        <a:bodyPr/>
        <a:lstStyle/>
        <a:p>
          <a:endParaRPr lang="fr-FR"/>
        </a:p>
      </dgm:t>
    </dgm:pt>
    <dgm:pt modelId="{0F07901C-9EF0-4D78-B4AA-A7A3FE27739B}" type="pres">
      <dgm:prSet presAssocID="{4FDC13D4-C7D8-48A4-B4CE-59C3A88E0B48}" presName="accent_3" presStyleCnt="0"/>
      <dgm:spPr/>
      <dgm:t>
        <a:bodyPr/>
        <a:lstStyle/>
        <a:p>
          <a:endParaRPr lang="fr-FR"/>
        </a:p>
      </dgm:t>
    </dgm:pt>
    <dgm:pt modelId="{FD58CB9A-3896-403D-B723-FEFD4F1BD7C6}" type="pres">
      <dgm:prSet presAssocID="{4FDC13D4-C7D8-48A4-B4CE-59C3A88E0B48}" presName="accentRepeatNode" presStyleLbl="solidFgAcc1" presStyleIdx="2" presStyleCnt="5"/>
      <dgm:spPr/>
      <dgm:t>
        <a:bodyPr/>
        <a:lstStyle/>
        <a:p>
          <a:endParaRPr lang="fr-FR"/>
        </a:p>
      </dgm:t>
    </dgm:pt>
    <dgm:pt modelId="{8C42CA91-F3CE-4D36-810F-9213EF63E5A1}" type="pres">
      <dgm:prSet presAssocID="{88220D04-729B-4F1E-ABCC-F84DD0217DA9}" presName="text_4" presStyleLbl="node1" presStyleIdx="3" presStyleCnt="5">
        <dgm:presLayoutVars>
          <dgm:bulletEnabled val="1"/>
        </dgm:presLayoutVars>
      </dgm:prSet>
      <dgm:spPr/>
      <dgm:t>
        <a:bodyPr/>
        <a:lstStyle/>
        <a:p>
          <a:endParaRPr lang="fr-FR"/>
        </a:p>
      </dgm:t>
    </dgm:pt>
    <dgm:pt modelId="{44447434-4422-4850-B51C-55D928675B43}" type="pres">
      <dgm:prSet presAssocID="{88220D04-729B-4F1E-ABCC-F84DD0217DA9}" presName="accent_4" presStyleCnt="0"/>
      <dgm:spPr/>
      <dgm:t>
        <a:bodyPr/>
        <a:lstStyle/>
        <a:p>
          <a:endParaRPr lang="fr-FR"/>
        </a:p>
      </dgm:t>
    </dgm:pt>
    <dgm:pt modelId="{91740231-33DC-4083-B3A3-C2CABA1F1641}" type="pres">
      <dgm:prSet presAssocID="{88220D04-729B-4F1E-ABCC-F84DD0217DA9}" presName="accentRepeatNode" presStyleLbl="solidFgAcc1" presStyleIdx="3" presStyleCnt="5"/>
      <dgm:spPr/>
      <dgm:t>
        <a:bodyPr/>
        <a:lstStyle/>
        <a:p>
          <a:endParaRPr lang="fr-FR"/>
        </a:p>
      </dgm:t>
    </dgm:pt>
    <dgm:pt modelId="{DAD24366-B8C7-41C4-BAF5-3ACB10491FFD}" type="pres">
      <dgm:prSet presAssocID="{C252CB93-12EB-45A3-9FE8-B13B112B6833}" presName="text_5" presStyleLbl="node1" presStyleIdx="4" presStyleCnt="5">
        <dgm:presLayoutVars>
          <dgm:bulletEnabled val="1"/>
        </dgm:presLayoutVars>
      </dgm:prSet>
      <dgm:spPr/>
      <dgm:t>
        <a:bodyPr/>
        <a:lstStyle/>
        <a:p>
          <a:endParaRPr lang="fr-FR"/>
        </a:p>
      </dgm:t>
    </dgm:pt>
    <dgm:pt modelId="{1915423B-F5D1-42DF-885F-1E44A07CE031}" type="pres">
      <dgm:prSet presAssocID="{C252CB93-12EB-45A3-9FE8-B13B112B6833}" presName="accent_5" presStyleCnt="0"/>
      <dgm:spPr/>
      <dgm:t>
        <a:bodyPr/>
        <a:lstStyle/>
        <a:p>
          <a:endParaRPr lang="fr-FR"/>
        </a:p>
      </dgm:t>
    </dgm:pt>
    <dgm:pt modelId="{BFD56CA9-EC3F-4638-8043-59C7118F0DA5}" type="pres">
      <dgm:prSet presAssocID="{C252CB93-12EB-45A3-9FE8-B13B112B6833}" presName="accentRepeatNode" presStyleLbl="solidFgAcc1" presStyleIdx="4" presStyleCnt="5"/>
      <dgm:spPr/>
      <dgm:t>
        <a:bodyPr/>
        <a:lstStyle/>
        <a:p>
          <a:endParaRPr lang="fr-FR"/>
        </a:p>
      </dgm:t>
    </dgm:pt>
  </dgm:ptLst>
  <dgm:cxnLst>
    <dgm:cxn modelId="{437B07E7-F57B-4C66-8503-48064F29A881}" srcId="{9114C33E-0F36-44A4-B2B1-F27CEC5DD4C0}" destId="{4FDC13D4-C7D8-48A4-B4CE-59C3A88E0B48}" srcOrd="2" destOrd="0" parTransId="{215448ED-63C3-40B9-8333-A1E562C628FB}" sibTransId="{49177CF2-5AAC-4CAB-8213-5017360188BD}"/>
    <dgm:cxn modelId="{D27856FF-3F36-4185-85AF-75AE10B6F3AB}" srcId="{9114C33E-0F36-44A4-B2B1-F27CEC5DD4C0}" destId="{5CBB585D-0A41-43E3-A953-4E91F5400A55}" srcOrd="1" destOrd="0" parTransId="{7C2F608C-0C0F-4CCB-BF3E-C241AB312A1D}" sibTransId="{573C3990-B20E-4EAD-A4F1-22BF876FE70D}"/>
    <dgm:cxn modelId="{CBEE8377-0377-469D-9C7E-8FA3F8ABAEA2}" srcId="{9114C33E-0F36-44A4-B2B1-F27CEC5DD4C0}" destId="{661D3370-9AA5-420F-A260-AE0B509BA57B}" srcOrd="0" destOrd="0" parTransId="{8F1F6BBE-D396-4311-B277-E13E515CD76B}" sibTransId="{33E461A0-AF37-4947-92F7-60131CE96F0A}"/>
    <dgm:cxn modelId="{3A07C4E5-21F6-4054-9379-F5B84C9080F0}" srcId="{9114C33E-0F36-44A4-B2B1-F27CEC5DD4C0}" destId="{C252CB93-12EB-45A3-9FE8-B13B112B6833}" srcOrd="4" destOrd="0" parTransId="{B15F3DCD-E87B-4B81-9882-6C6C715D6A43}" sibTransId="{92908F0C-1A8A-4D2C-94DB-350976B33833}"/>
    <dgm:cxn modelId="{0DE17F3F-59EC-41E1-9D24-E8378999D019}" type="presOf" srcId="{88220D04-729B-4F1E-ABCC-F84DD0217DA9}" destId="{8C42CA91-F3CE-4D36-810F-9213EF63E5A1}" srcOrd="0" destOrd="0" presId="urn:microsoft.com/office/officeart/2008/layout/VerticalCurvedList"/>
    <dgm:cxn modelId="{D9562965-D1A1-40AE-BB2D-FE05B9E352A7}" type="presOf" srcId="{C252CB93-12EB-45A3-9FE8-B13B112B6833}" destId="{DAD24366-B8C7-41C4-BAF5-3ACB10491FFD}" srcOrd="0" destOrd="0" presId="urn:microsoft.com/office/officeart/2008/layout/VerticalCurvedList"/>
    <dgm:cxn modelId="{4772F509-5611-48D7-9499-A037E720E998}" type="presOf" srcId="{5CBB585D-0A41-43E3-A953-4E91F5400A55}" destId="{2A6A3DA9-C816-419B-8E9B-2A6A9B45CD5A}" srcOrd="0" destOrd="0" presId="urn:microsoft.com/office/officeart/2008/layout/VerticalCurvedList"/>
    <dgm:cxn modelId="{ED625BC6-8767-4737-B6ED-C51A0D121DE8}" type="presOf" srcId="{33E461A0-AF37-4947-92F7-60131CE96F0A}" destId="{49F5D898-245A-4455-9CC7-6734F2AF154D}" srcOrd="0" destOrd="0" presId="urn:microsoft.com/office/officeart/2008/layout/VerticalCurvedList"/>
    <dgm:cxn modelId="{9B55301B-C9BB-4FA5-A20A-FD87277DEC54}" type="presOf" srcId="{661D3370-9AA5-420F-A260-AE0B509BA57B}" destId="{EBE70B80-22E0-4F32-AE2C-05A40174C7DD}" srcOrd="0" destOrd="0" presId="urn:microsoft.com/office/officeart/2008/layout/VerticalCurvedList"/>
    <dgm:cxn modelId="{2F53D20F-28AA-47A9-8535-316D843DF9AD}" type="presOf" srcId="{4FDC13D4-C7D8-48A4-B4CE-59C3A88E0B48}" destId="{825EF664-2E4C-4063-A213-43CA365A9ED8}" srcOrd="0" destOrd="0" presId="urn:microsoft.com/office/officeart/2008/layout/VerticalCurvedList"/>
    <dgm:cxn modelId="{956AB9D8-748B-4153-8703-979564A9740B}" srcId="{9114C33E-0F36-44A4-B2B1-F27CEC5DD4C0}" destId="{88220D04-729B-4F1E-ABCC-F84DD0217DA9}" srcOrd="3" destOrd="0" parTransId="{47FE70ED-2B7B-48A3-89E4-025DCAA86496}" sibTransId="{DE9FD465-B5EE-43FF-965A-30801DF1C0FA}"/>
    <dgm:cxn modelId="{2BF66FAB-8ADB-47D0-A53D-92319DF36F62}" type="presOf" srcId="{9114C33E-0F36-44A4-B2B1-F27CEC5DD4C0}" destId="{6F976D42-F5BD-4C10-87E8-F2720206136E}" srcOrd="0" destOrd="0" presId="urn:microsoft.com/office/officeart/2008/layout/VerticalCurvedList"/>
    <dgm:cxn modelId="{6C15D4E1-3202-4BC5-B930-10D231F4A69C}" type="presParOf" srcId="{6F976D42-F5BD-4C10-87E8-F2720206136E}" destId="{24A4FF9B-AB14-43DA-BB48-8B3EF6D11837}" srcOrd="0" destOrd="0" presId="urn:microsoft.com/office/officeart/2008/layout/VerticalCurvedList"/>
    <dgm:cxn modelId="{B3622B26-4616-48D8-B61A-F83EC3A2E49F}" type="presParOf" srcId="{24A4FF9B-AB14-43DA-BB48-8B3EF6D11837}" destId="{24EC21C1-094C-4847-8771-E295D668F8AD}" srcOrd="0" destOrd="0" presId="urn:microsoft.com/office/officeart/2008/layout/VerticalCurvedList"/>
    <dgm:cxn modelId="{278304AB-42EB-4E38-83A5-77878BFA3E6C}" type="presParOf" srcId="{24EC21C1-094C-4847-8771-E295D668F8AD}" destId="{6EE9CCBC-FDF8-475F-B2F6-C38AE6C19668}" srcOrd="0" destOrd="0" presId="urn:microsoft.com/office/officeart/2008/layout/VerticalCurvedList"/>
    <dgm:cxn modelId="{5D47E4A5-7157-46A7-9FA0-91C6FECAA15A}" type="presParOf" srcId="{24EC21C1-094C-4847-8771-E295D668F8AD}" destId="{49F5D898-245A-4455-9CC7-6734F2AF154D}" srcOrd="1" destOrd="0" presId="urn:microsoft.com/office/officeart/2008/layout/VerticalCurvedList"/>
    <dgm:cxn modelId="{98873594-1039-44F4-92D0-1CF617BA08C3}" type="presParOf" srcId="{24EC21C1-094C-4847-8771-E295D668F8AD}" destId="{2478EF33-BE5A-4103-9A84-F48159A60065}" srcOrd="2" destOrd="0" presId="urn:microsoft.com/office/officeart/2008/layout/VerticalCurvedList"/>
    <dgm:cxn modelId="{8CCEBC73-C91D-45D9-A4A6-62768A7AC2D0}" type="presParOf" srcId="{24EC21C1-094C-4847-8771-E295D668F8AD}" destId="{E1EA4D1A-4A30-4DCD-8909-3892E3ED4F92}" srcOrd="3" destOrd="0" presId="urn:microsoft.com/office/officeart/2008/layout/VerticalCurvedList"/>
    <dgm:cxn modelId="{C9E300CA-3047-4F20-B170-3586E0F53EA4}" type="presParOf" srcId="{24A4FF9B-AB14-43DA-BB48-8B3EF6D11837}" destId="{EBE70B80-22E0-4F32-AE2C-05A40174C7DD}" srcOrd="1" destOrd="0" presId="urn:microsoft.com/office/officeart/2008/layout/VerticalCurvedList"/>
    <dgm:cxn modelId="{A61CD470-A930-4002-AFBA-2DA089B0B67A}" type="presParOf" srcId="{24A4FF9B-AB14-43DA-BB48-8B3EF6D11837}" destId="{B5B7E75A-E642-4FF3-9B39-55EA107DA649}" srcOrd="2" destOrd="0" presId="urn:microsoft.com/office/officeart/2008/layout/VerticalCurvedList"/>
    <dgm:cxn modelId="{44C8F032-A4AC-4956-A9FD-D39EFE0A98F3}" type="presParOf" srcId="{B5B7E75A-E642-4FF3-9B39-55EA107DA649}" destId="{6CC9D13C-5720-4CAF-9D22-EF12F2841AB1}" srcOrd="0" destOrd="0" presId="urn:microsoft.com/office/officeart/2008/layout/VerticalCurvedList"/>
    <dgm:cxn modelId="{30E99ADE-A3C9-498C-A094-99E00E411989}" type="presParOf" srcId="{24A4FF9B-AB14-43DA-BB48-8B3EF6D11837}" destId="{2A6A3DA9-C816-419B-8E9B-2A6A9B45CD5A}" srcOrd="3" destOrd="0" presId="urn:microsoft.com/office/officeart/2008/layout/VerticalCurvedList"/>
    <dgm:cxn modelId="{FF344C48-7FE1-42D9-A22A-0808621AB8F2}" type="presParOf" srcId="{24A4FF9B-AB14-43DA-BB48-8B3EF6D11837}" destId="{25343AB0-5EC1-46F2-ADBE-49C6EE66A1F1}" srcOrd="4" destOrd="0" presId="urn:microsoft.com/office/officeart/2008/layout/VerticalCurvedList"/>
    <dgm:cxn modelId="{5BF03C08-73C2-461B-A307-E703AB7EFBD7}" type="presParOf" srcId="{25343AB0-5EC1-46F2-ADBE-49C6EE66A1F1}" destId="{89E29444-ADD2-40FB-A414-DF722B949FED}" srcOrd="0" destOrd="0" presId="urn:microsoft.com/office/officeart/2008/layout/VerticalCurvedList"/>
    <dgm:cxn modelId="{52351A08-542E-49FD-B368-131D7DB51CCC}" type="presParOf" srcId="{24A4FF9B-AB14-43DA-BB48-8B3EF6D11837}" destId="{825EF664-2E4C-4063-A213-43CA365A9ED8}" srcOrd="5" destOrd="0" presId="urn:microsoft.com/office/officeart/2008/layout/VerticalCurvedList"/>
    <dgm:cxn modelId="{8579A2A1-7E34-4835-97FF-356E91955A8B}" type="presParOf" srcId="{24A4FF9B-AB14-43DA-BB48-8B3EF6D11837}" destId="{0F07901C-9EF0-4D78-B4AA-A7A3FE27739B}" srcOrd="6" destOrd="0" presId="urn:microsoft.com/office/officeart/2008/layout/VerticalCurvedList"/>
    <dgm:cxn modelId="{5A62BDD7-ABB4-4E45-AD29-315740442FC7}" type="presParOf" srcId="{0F07901C-9EF0-4D78-B4AA-A7A3FE27739B}" destId="{FD58CB9A-3896-403D-B723-FEFD4F1BD7C6}" srcOrd="0" destOrd="0" presId="urn:microsoft.com/office/officeart/2008/layout/VerticalCurvedList"/>
    <dgm:cxn modelId="{D7EF0A8A-AB1D-4AF5-A36B-5F78FE9DDF90}" type="presParOf" srcId="{24A4FF9B-AB14-43DA-BB48-8B3EF6D11837}" destId="{8C42CA91-F3CE-4D36-810F-9213EF63E5A1}" srcOrd="7" destOrd="0" presId="urn:microsoft.com/office/officeart/2008/layout/VerticalCurvedList"/>
    <dgm:cxn modelId="{ADAED810-CDCC-4193-8074-48870E7144B0}" type="presParOf" srcId="{24A4FF9B-AB14-43DA-BB48-8B3EF6D11837}" destId="{44447434-4422-4850-B51C-55D928675B43}" srcOrd="8" destOrd="0" presId="urn:microsoft.com/office/officeart/2008/layout/VerticalCurvedList"/>
    <dgm:cxn modelId="{470E0D30-F840-4C8F-A9C7-0085EB4B076B}" type="presParOf" srcId="{44447434-4422-4850-B51C-55D928675B43}" destId="{91740231-33DC-4083-B3A3-C2CABA1F1641}" srcOrd="0" destOrd="0" presId="urn:microsoft.com/office/officeart/2008/layout/VerticalCurvedList"/>
    <dgm:cxn modelId="{4E6365C8-2BAC-4B68-99F7-452EB267A7D3}" type="presParOf" srcId="{24A4FF9B-AB14-43DA-BB48-8B3EF6D11837}" destId="{DAD24366-B8C7-41C4-BAF5-3ACB10491FFD}" srcOrd="9" destOrd="0" presId="urn:microsoft.com/office/officeart/2008/layout/VerticalCurvedList"/>
    <dgm:cxn modelId="{62CE3A2B-C453-4124-B257-90467128D5E6}" type="presParOf" srcId="{24A4FF9B-AB14-43DA-BB48-8B3EF6D11837}" destId="{1915423B-F5D1-42DF-885F-1E44A07CE031}" srcOrd="10" destOrd="0" presId="urn:microsoft.com/office/officeart/2008/layout/VerticalCurvedList"/>
    <dgm:cxn modelId="{B40F1A22-9CBD-49BE-A16D-0EF480D34732}" type="presParOf" srcId="{1915423B-F5D1-42DF-885F-1E44A07CE031}" destId="{BFD56CA9-EC3F-4638-8043-59C7118F0DA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14C33E-0F36-44A4-B2B1-F27CEC5DD4C0}" type="doc">
      <dgm:prSet loTypeId="urn:microsoft.com/office/officeart/2008/layout/VerticalCurvedList" loCatId="list" qsTypeId="urn:microsoft.com/office/officeart/2005/8/quickstyle/simple1" qsCatId="simple" csTypeId="urn:microsoft.com/office/officeart/2005/8/colors/accent1_3" csCatId="accent1" phldr="1"/>
      <dgm:spPr/>
      <dgm:t>
        <a:bodyPr/>
        <a:lstStyle/>
        <a:p>
          <a:endParaRPr lang="fr-FR"/>
        </a:p>
      </dgm:t>
    </dgm:pt>
    <dgm:pt modelId="{661D3370-9AA5-420F-A260-AE0B509BA57B}">
      <dgm:prSet phldrT="[Texte]"/>
      <dgm:spPr/>
      <dgm:t>
        <a:bodyPr/>
        <a:lstStyle/>
        <a:p>
          <a:r>
            <a:rPr lang="fr-FR" dirty="0" smtClean="0"/>
            <a:t>Réanimation pédiatrique de recours et soins intensifs polyvalents</a:t>
          </a:r>
          <a:endParaRPr lang="fr-FR" dirty="0"/>
        </a:p>
      </dgm:t>
    </dgm:pt>
    <dgm:pt modelId="{8F1F6BBE-D396-4311-B277-E13E515CD76B}" type="parTrans" cxnId="{CBEE8377-0377-469D-9C7E-8FA3F8ABAEA2}">
      <dgm:prSet/>
      <dgm:spPr/>
      <dgm:t>
        <a:bodyPr/>
        <a:lstStyle/>
        <a:p>
          <a:endParaRPr lang="fr-FR"/>
        </a:p>
      </dgm:t>
    </dgm:pt>
    <dgm:pt modelId="{33E461A0-AF37-4947-92F7-60131CE96F0A}" type="sibTrans" cxnId="{CBEE8377-0377-469D-9C7E-8FA3F8ABAEA2}">
      <dgm:prSet/>
      <dgm:spPr/>
      <dgm:t>
        <a:bodyPr/>
        <a:lstStyle/>
        <a:p>
          <a:endParaRPr lang="fr-FR"/>
        </a:p>
      </dgm:t>
    </dgm:pt>
    <dgm:pt modelId="{4FDC13D4-C7D8-48A4-B4CE-59C3A88E0B48}">
      <dgm:prSet phldrT="[Texte]" custT="1"/>
      <dgm:spPr>
        <a:solidFill>
          <a:schemeClr val="accent1">
            <a:lumMod val="75000"/>
            <a:lumOff val="25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fr-FR" sz="1400" dirty="0" smtClean="0"/>
        </a:p>
        <a:p>
          <a:pPr marL="0" marR="0" lvl="0" indent="0" defTabSz="914400" eaLnBrk="1" fontAlgn="auto" latinLnBrk="0" hangingPunct="1">
            <a:lnSpc>
              <a:spcPct val="100000"/>
            </a:lnSpc>
            <a:spcBef>
              <a:spcPts val="0"/>
            </a:spcBef>
            <a:spcAft>
              <a:spcPts val="0"/>
            </a:spcAft>
            <a:buClrTx/>
            <a:buSzTx/>
            <a:buFontTx/>
            <a:buNone/>
            <a:tabLst/>
            <a:defRPr/>
          </a:pPr>
          <a:r>
            <a:rPr lang="fr-FR" sz="1400" dirty="0" smtClean="0"/>
            <a:t>Soins intensifs pédiatriques polyvalents dérogatoires</a:t>
          </a:r>
        </a:p>
        <a:p>
          <a:pPr lvl="0" defTabSz="666750">
            <a:lnSpc>
              <a:spcPct val="90000"/>
            </a:lnSpc>
            <a:spcBef>
              <a:spcPct val="0"/>
            </a:spcBef>
            <a:spcAft>
              <a:spcPct val="35000"/>
            </a:spcAft>
          </a:pPr>
          <a:endParaRPr lang="fr-FR" sz="1000" dirty="0"/>
        </a:p>
      </dgm:t>
    </dgm:pt>
    <dgm:pt modelId="{215448ED-63C3-40B9-8333-A1E562C628FB}" type="parTrans" cxnId="{437B07E7-F57B-4C66-8503-48064F29A881}">
      <dgm:prSet/>
      <dgm:spPr/>
      <dgm:t>
        <a:bodyPr/>
        <a:lstStyle/>
        <a:p>
          <a:endParaRPr lang="fr-FR"/>
        </a:p>
      </dgm:t>
    </dgm:pt>
    <dgm:pt modelId="{49177CF2-5AAC-4CAB-8213-5017360188BD}" type="sibTrans" cxnId="{437B07E7-F57B-4C66-8503-48064F29A881}">
      <dgm:prSet/>
      <dgm:spPr/>
      <dgm:t>
        <a:bodyPr/>
        <a:lstStyle/>
        <a:p>
          <a:endParaRPr lang="fr-FR"/>
        </a:p>
      </dgm:t>
    </dgm:pt>
    <dgm:pt modelId="{C252CB93-12EB-45A3-9FE8-B13B112B6833}">
      <dgm:prSet phldrT="[Texte]"/>
      <dgm:spPr>
        <a:solidFill>
          <a:schemeClr val="accent1">
            <a:lumMod val="75000"/>
            <a:lumOff val="25000"/>
          </a:schemeClr>
        </a:solidFill>
      </dgm:spPr>
      <dgm:t>
        <a:bodyPr/>
        <a:lstStyle/>
        <a:p>
          <a:r>
            <a:rPr lang="fr-FR" dirty="0" smtClean="0"/>
            <a:t>Soins intensifs pédiatriques d’hématologie</a:t>
          </a:r>
          <a:endParaRPr lang="fr-FR" dirty="0"/>
        </a:p>
      </dgm:t>
    </dgm:pt>
    <dgm:pt modelId="{B15F3DCD-E87B-4B81-9882-6C6C715D6A43}" type="parTrans" cxnId="{3A07C4E5-21F6-4054-9379-F5B84C9080F0}">
      <dgm:prSet/>
      <dgm:spPr/>
      <dgm:t>
        <a:bodyPr/>
        <a:lstStyle/>
        <a:p>
          <a:endParaRPr lang="fr-FR"/>
        </a:p>
      </dgm:t>
    </dgm:pt>
    <dgm:pt modelId="{92908F0C-1A8A-4D2C-94DB-350976B33833}" type="sibTrans" cxnId="{3A07C4E5-21F6-4054-9379-F5B84C9080F0}">
      <dgm:prSet/>
      <dgm:spPr/>
      <dgm:t>
        <a:bodyPr/>
        <a:lstStyle/>
        <a:p>
          <a:endParaRPr lang="fr-FR"/>
        </a:p>
      </dgm:t>
    </dgm:pt>
    <dgm:pt modelId="{AEC49608-AC0D-4855-81C9-9E263C700132}">
      <dgm:prSet phldrT="[Texte]"/>
      <dgm:spPr/>
      <dgm:t>
        <a:bodyPr/>
        <a:lstStyle/>
        <a:p>
          <a:r>
            <a:rPr lang="fr-FR" dirty="0" smtClean="0"/>
            <a:t>Réanimation pédiatrique et soins intensifs polyvalents</a:t>
          </a:r>
          <a:endParaRPr lang="fr-FR" dirty="0"/>
        </a:p>
      </dgm:t>
    </dgm:pt>
    <dgm:pt modelId="{7B664D9B-02CD-4AD8-8AFB-91ED18BB09A7}" type="parTrans" cxnId="{F5D434DB-5F2B-4317-BF32-00F41E931570}">
      <dgm:prSet/>
      <dgm:spPr/>
      <dgm:t>
        <a:bodyPr/>
        <a:lstStyle/>
        <a:p>
          <a:endParaRPr lang="fr-FR"/>
        </a:p>
      </dgm:t>
    </dgm:pt>
    <dgm:pt modelId="{0E028CFD-E65F-46C0-9ABE-E2BDCB4BEFB6}" type="sibTrans" cxnId="{F5D434DB-5F2B-4317-BF32-00F41E931570}">
      <dgm:prSet/>
      <dgm:spPr/>
      <dgm:t>
        <a:bodyPr/>
        <a:lstStyle/>
        <a:p>
          <a:endParaRPr lang="fr-FR"/>
        </a:p>
      </dgm:t>
    </dgm:pt>
    <dgm:pt modelId="{6F976D42-F5BD-4C10-87E8-F2720206136E}" type="pres">
      <dgm:prSet presAssocID="{9114C33E-0F36-44A4-B2B1-F27CEC5DD4C0}" presName="Name0" presStyleCnt="0">
        <dgm:presLayoutVars>
          <dgm:chMax val="7"/>
          <dgm:chPref val="7"/>
          <dgm:dir/>
        </dgm:presLayoutVars>
      </dgm:prSet>
      <dgm:spPr/>
      <dgm:t>
        <a:bodyPr/>
        <a:lstStyle/>
        <a:p>
          <a:endParaRPr lang="fr-FR"/>
        </a:p>
      </dgm:t>
    </dgm:pt>
    <dgm:pt modelId="{24A4FF9B-AB14-43DA-BB48-8B3EF6D11837}" type="pres">
      <dgm:prSet presAssocID="{9114C33E-0F36-44A4-B2B1-F27CEC5DD4C0}" presName="Name1" presStyleCnt="0"/>
      <dgm:spPr/>
      <dgm:t>
        <a:bodyPr/>
        <a:lstStyle/>
        <a:p>
          <a:endParaRPr lang="fr-FR"/>
        </a:p>
      </dgm:t>
    </dgm:pt>
    <dgm:pt modelId="{24EC21C1-094C-4847-8771-E295D668F8AD}" type="pres">
      <dgm:prSet presAssocID="{9114C33E-0F36-44A4-B2B1-F27CEC5DD4C0}" presName="cycle" presStyleCnt="0"/>
      <dgm:spPr/>
      <dgm:t>
        <a:bodyPr/>
        <a:lstStyle/>
        <a:p>
          <a:endParaRPr lang="fr-FR"/>
        </a:p>
      </dgm:t>
    </dgm:pt>
    <dgm:pt modelId="{6EE9CCBC-FDF8-475F-B2F6-C38AE6C19668}" type="pres">
      <dgm:prSet presAssocID="{9114C33E-0F36-44A4-B2B1-F27CEC5DD4C0}" presName="srcNode" presStyleLbl="node1" presStyleIdx="0" presStyleCnt="4"/>
      <dgm:spPr/>
      <dgm:t>
        <a:bodyPr/>
        <a:lstStyle/>
        <a:p>
          <a:endParaRPr lang="fr-FR"/>
        </a:p>
      </dgm:t>
    </dgm:pt>
    <dgm:pt modelId="{49F5D898-245A-4455-9CC7-6734F2AF154D}" type="pres">
      <dgm:prSet presAssocID="{9114C33E-0F36-44A4-B2B1-F27CEC5DD4C0}" presName="conn" presStyleLbl="parChTrans1D2" presStyleIdx="0" presStyleCnt="1"/>
      <dgm:spPr/>
      <dgm:t>
        <a:bodyPr/>
        <a:lstStyle/>
        <a:p>
          <a:endParaRPr lang="fr-FR"/>
        </a:p>
      </dgm:t>
    </dgm:pt>
    <dgm:pt modelId="{2478EF33-BE5A-4103-9A84-F48159A60065}" type="pres">
      <dgm:prSet presAssocID="{9114C33E-0F36-44A4-B2B1-F27CEC5DD4C0}" presName="extraNode" presStyleLbl="node1" presStyleIdx="0" presStyleCnt="4"/>
      <dgm:spPr/>
      <dgm:t>
        <a:bodyPr/>
        <a:lstStyle/>
        <a:p>
          <a:endParaRPr lang="fr-FR"/>
        </a:p>
      </dgm:t>
    </dgm:pt>
    <dgm:pt modelId="{E1EA4D1A-4A30-4DCD-8909-3892E3ED4F92}" type="pres">
      <dgm:prSet presAssocID="{9114C33E-0F36-44A4-B2B1-F27CEC5DD4C0}" presName="dstNode" presStyleLbl="node1" presStyleIdx="0" presStyleCnt="4"/>
      <dgm:spPr/>
      <dgm:t>
        <a:bodyPr/>
        <a:lstStyle/>
        <a:p>
          <a:endParaRPr lang="fr-FR"/>
        </a:p>
      </dgm:t>
    </dgm:pt>
    <dgm:pt modelId="{EBE70B80-22E0-4F32-AE2C-05A40174C7DD}" type="pres">
      <dgm:prSet presAssocID="{661D3370-9AA5-420F-A260-AE0B509BA57B}" presName="text_1" presStyleLbl="node1" presStyleIdx="0" presStyleCnt="4">
        <dgm:presLayoutVars>
          <dgm:bulletEnabled val="1"/>
        </dgm:presLayoutVars>
      </dgm:prSet>
      <dgm:spPr/>
      <dgm:t>
        <a:bodyPr/>
        <a:lstStyle/>
        <a:p>
          <a:endParaRPr lang="fr-FR"/>
        </a:p>
      </dgm:t>
    </dgm:pt>
    <dgm:pt modelId="{B5B7E75A-E642-4FF3-9B39-55EA107DA649}" type="pres">
      <dgm:prSet presAssocID="{661D3370-9AA5-420F-A260-AE0B509BA57B}" presName="accent_1" presStyleCnt="0"/>
      <dgm:spPr/>
      <dgm:t>
        <a:bodyPr/>
        <a:lstStyle/>
        <a:p>
          <a:endParaRPr lang="fr-FR"/>
        </a:p>
      </dgm:t>
    </dgm:pt>
    <dgm:pt modelId="{6CC9D13C-5720-4CAF-9D22-EF12F2841AB1}" type="pres">
      <dgm:prSet presAssocID="{661D3370-9AA5-420F-A260-AE0B509BA57B}" presName="accentRepeatNode" presStyleLbl="solidFgAcc1" presStyleIdx="0" presStyleCnt="4" custLinFactNeighborX="-1904" custLinFactNeighborY="-2542"/>
      <dgm:spPr/>
      <dgm:t>
        <a:bodyPr/>
        <a:lstStyle/>
        <a:p>
          <a:endParaRPr lang="fr-FR"/>
        </a:p>
      </dgm:t>
    </dgm:pt>
    <dgm:pt modelId="{80B242B0-1372-475E-91EE-BE1DF201339D}" type="pres">
      <dgm:prSet presAssocID="{AEC49608-AC0D-4855-81C9-9E263C700132}" presName="text_2" presStyleLbl="node1" presStyleIdx="1" presStyleCnt="4">
        <dgm:presLayoutVars>
          <dgm:bulletEnabled val="1"/>
        </dgm:presLayoutVars>
      </dgm:prSet>
      <dgm:spPr/>
      <dgm:t>
        <a:bodyPr/>
        <a:lstStyle/>
        <a:p>
          <a:endParaRPr lang="fr-FR"/>
        </a:p>
      </dgm:t>
    </dgm:pt>
    <dgm:pt modelId="{E7935706-CA76-4A88-A0F3-2C1453056014}" type="pres">
      <dgm:prSet presAssocID="{AEC49608-AC0D-4855-81C9-9E263C700132}" presName="accent_2" presStyleCnt="0"/>
      <dgm:spPr/>
    </dgm:pt>
    <dgm:pt modelId="{056E6F2F-6284-434C-AD2F-1D7354643716}" type="pres">
      <dgm:prSet presAssocID="{AEC49608-AC0D-4855-81C9-9E263C700132}" presName="accentRepeatNode" presStyleLbl="solidFgAcc1" presStyleIdx="1" presStyleCnt="4"/>
      <dgm:spPr/>
    </dgm:pt>
    <dgm:pt modelId="{825EF664-2E4C-4063-A213-43CA365A9ED8}" type="pres">
      <dgm:prSet presAssocID="{4FDC13D4-C7D8-48A4-B4CE-59C3A88E0B48}" presName="text_3" presStyleLbl="node1" presStyleIdx="2" presStyleCnt="4" custScaleY="107835" custLinFactNeighborX="542" custLinFactNeighborY="0">
        <dgm:presLayoutVars>
          <dgm:bulletEnabled val="1"/>
        </dgm:presLayoutVars>
      </dgm:prSet>
      <dgm:spPr/>
      <dgm:t>
        <a:bodyPr/>
        <a:lstStyle/>
        <a:p>
          <a:endParaRPr lang="fr-FR"/>
        </a:p>
      </dgm:t>
    </dgm:pt>
    <dgm:pt modelId="{0F07901C-9EF0-4D78-B4AA-A7A3FE27739B}" type="pres">
      <dgm:prSet presAssocID="{4FDC13D4-C7D8-48A4-B4CE-59C3A88E0B48}" presName="accent_3" presStyleCnt="0"/>
      <dgm:spPr/>
      <dgm:t>
        <a:bodyPr/>
        <a:lstStyle/>
        <a:p>
          <a:endParaRPr lang="fr-FR"/>
        </a:p>
      </dgm:t>
    </dgm:pt>
    <dgm:pt modelId="{FD58CB9A-3896-403D-B723-FEFD4F1BD7C6}" type="pres">
      <dgm:prSet presAssocID="{4FDC13D4-C7D8-48A4-B4CE-59C3A88E0B48}" presName="accentRepeatNode" presStyleLbl="solidFgAcc1" presStyleIdx="2" presStyleCnt="4"/>
      <dgm:spPr/>
      <dgm:t>
        <a:bodyPr/>
        <a:lstStyle/>
        <a:p>
          <a:endParaRPr lang="fr-FR"/>
        </a:p>
      </dgm:t>
    </dgm:pt>
    <dgm:pt modelId="{279B0679-2E02-41D8-8D30-B7478FCE71A0}" type="pres">
      <dgm:prSet presAssocID="{C252CB93-12EB-45A3-9FE8-B13B112B6833}" presName="text_4" presStyleLbl="node1" presStyleIdx="3" presStyleCnt="4">
        <dgm:presLayoutVars>
          <dgm:bulletEnabled val="1"/>
        </dgm:presLayoutVars>
      </dgm:prSet>
      <dgm:spPr/>
      <dgm:t>
        <a:bodyPr/>
        <a:lstStyle/>
        <a:p>
          <a:endParaRPr lang="fr-FR"/>
        </a:p>
      </dgm:t>
    </dgm:pt>
    <dgm:pt modelId="{04E34837-683D-4849-8A4D-43B888B75F7F}" type="pres">
      <dgm:prSet presAssocID="{C252CB93-12EB-45A3-9FE8-B13B112B6833}" presName="accent_4" presStyleCnt="0"/>
      <dgm:spPr/>
    </dgm:pt>
    <dgm:pt modelId="{BFD56CA9-EC3F-4638-8043-59C7118F0DA5}" type="pres">
      <dgm:prSet presAssocID="{C252CB93-12EB-45A3-9FE8-B13B112B6833}" presName="accentRepeatNode" presStyleLbl="solidFgAcc1" presStyleIdx="3" presStyleCnt="4"/>
      <dgm:spPr/>
      <dgm:t>
        <a:bodyPr/>
        <a:lstStyle/>
        <a:p>
          <a:endParaRPr lang="fr-FR"/>
        </a:p>
      </dgm:t>
    </dgm:pt>
  </dgm:ptLst>
  <dgm:cxnLst>
    <dgm:cxn modelId="{437B07E7-F57B-4C66-8503-48064F29A881}" srcId="{9114C33E-0F36-44A4-B2B1-F27CEC5DD4C0}" destId="{4FDC13D4-C7D8-48A4-B4CE-59C3A88E0B48}" srcOrd="2" destOrd="0" parTransId="{215448ED-63C3-40B9-8333-A1E562C628FB}" sibTransId="{49177CF2-5AAC-4CAB-8213-5017360188BD}"/>
    <dgm:cxn modelId="{CBEE8377-0377-469D-9C7E-8FA3F8ABAEA2}" srcId="{9114C33E-0F36-44A4-B2B1-F27CEC5DD4C0}" destId="{661D3370-9AA5-420F-A260-AE0B509BA57B}" srcOrd="0" destOrd="0" parTransId="{8F1F6BBE-D396-4311-B277-E13E515CD76B}" sibTransId="{33E461A0-AF37-4947-92F7-60131CE96F0A}"/>
    <dgm:cxn modelId="{3A07C4E5-21F6-4054-9379-F5B84C9080F0}" srcId="{9114C33E-0F36-44A4-B2B1-F27CEC5DD4C0}" destId="{C252CB93-12EB-45A3-9FE8-B13B112B6833}" srcOrd="3" destOrd="0" parTransId="{B15F3DCD-E87B-4B81-9882-6C6C715D6A43}" sibTransId="{92908F0C-1A8A-4D2C-94DB-350976B33833}"/>
    <dgm:cxn modelId="{FAF6D248-9703-4309-9417-316E6237F9E5}" type="presOf" srcId="{4FDC13D4-C7D8-48A4-B4CE-59C3A88E0B48}" destId="{825EF664-2E4C-4063-A213-43CA365A9ED8}" srcOrd="0" destOrd="0" presId="urn:microsoft.com/office/officeart/2008/layout/VerticalCurvedList"/>
    <dgm:cxn modelId="{1CBF852A-4EE3-4F7A-8B52-20BDA509D55E}" type="presOf" srcId="{AEC49608-AC0D-4855-81C9-9E263C700132}" destId="{80B242B0-1372-475E-91EE-BE1DF201339D}" srcOrd="0" destOrd="0" presId="urn:microsoft.com/office/officeart/2008/layout/VerticalCurvedList"/>
    <dgm:cxn modelId="{ED625BC6-8767-4737-B6ED-C51A0D121DE8}" type="presOf" srcId="{33E461A0-AF37-4947-92F7-60131CE96F0A}" destId="{49F5D898-245A-4455-9CC7-6734F2AF154D}" srcOrd="0" destOrd="0" presId="urn:microsoft.com/office/officeart/2008/layout/VerticalCurvedList"/>
    <dgm:cxn modelId="{9B55301B-C9BB-4FA5-A20A-FD87277DEC54}" type="presOf" srcId="{661D3370-9AA5-420F-A260-AE0B509BA57B}" destId="{EBE70B80-22E0-4F32-AE2C-05A40174C7DD}" srcOrd="0" destOrd="0" presId="urn:microsoft.com/office/officeart/2008/layout/VerticalCurvedList"/>
    <dgm:cxn modelId="{2BF66FAB-8ADB-47D0-A53D-92319DF36F62}" type="presOf" srcId="{9114C33E-0F36-44A4-B2B1-F27CEC5DD4C0}" destId="{6F976D42-F5BD-4C10-87E8-F2720206136E}" srcOrd="0" destOrd="0" presId="urn:microsoft.com/office/officeart/2008/layout/VerticalCurvedList"/>
    <dgm:cxn modelId="{F5D434DB-5F2B-4317-BF32-00F41E931570}" srcId="{9114C33E-0F36-44A4-B2B1-F27CEC5DD4C0}" destId="{AEC49608-AC0D-4855-81C9-9E263C700132}" srcOrd="1" destOrd="0" parTransId="{7B664D9B-02CD-4AD8-8AFB-91ED18BB09A7}" sibTransId="{0E028CFD-E65F-46C0-9ABE-E2BDCB4BEFB6}"/>
    <dgm:cxn modelId="{7489A48E-7F51-459E-95C4-A3F62E0290D9}" type="presOf" srcId="{C252CB93-12EB-45A3-9FE8-B13B112B6833}" destId="{279B0679-2E02-41D8-8D30-B7478FCE71A0}" srcOrd="0" destOrd="0" presId="urn:microsoft.com/office/officeart/2008/layout/VerticalCurvedList"/>
    <dgm:cxn modelId="{6C15D4E1-3202-4BC5-B930-10D231F4A69C}" type="presParOf" srcId="{6F976D42-F5BD-4C10-87E8-F2720206136E}" destId="{24A4FF9B-AB14-43DA-BB48-8B3EF6D11837}" srcOrd="0" destOrd="0" presId="urn:microsoft.com/office/officeart/2008/layout/VerticalCurvedList"/>
    <dgm:cxn modelId="{B3622B26-4616-48D8-B61A-F83EC3A2E49F}" type="presParOf" srcId="{24A4FF9B-AB14-43DA-BB48-8B3EF6D11837}" destId="{24EC21C1-094C-4847-8771-E295D668F8AD}" srcOrd="0" destOrd="0" presId="urn:microsoft.com/office/officeart/2008/layout/VerticalCurvedList"/>
    <dgm:cxn modelId="{278304AB-42EB-4E38-83A5-77878BFA3E6C}" type="presParOf" srcId="{24EC21C1-094C-4847-8771-E295D668F8AD}" destId="{6EE9CCBC-FDF8-475F-B2F6-C38AE6C19668}" srcOrd="0" destOrd="0" presId="urn:microsoft.com/office/officeart/2008/layout/VerticalCurvedList"/>
    <dgm:cxn modelId="{5D47E4A5-7157-46A7-9FA0-91C6FECAA15A}" type="presParOf" srcId="{24EC21C1-094C-4847-8771-E295D668F8AD}" destId="{49F5D898-245A-4455-9CC7-6734F2AF154D}" srcOrd="1" destOrd="0" presId="urn:microsoft.com/office/officeart/2008/layout/VerticalCurvedList"/>
    <dgm:cxn modelId="{98873594-1039-44F4-92D0-1CF617BA08C3}" type="presParOf" srcId="{24EC21C1-094C-4847-8771-E295D668F8AD}" destId="{2478EF33-BE5A-4103-9A84-F48159A60065}" srcOrd="2" destOrd="0" presId="urn:microsoft.com/office/officeart/2008/layout/VerticalCurvedList"/>
    <dgm:cxn modelId="{8CCEBC73-C91D-45D9-A4A6-62768A7AC2D0}" type="presParOf" srcId="{24EC21C1-094C-4847-8771-E295D668F8AD}" destId="{E1EA4D1A-4A30-4DCD-8909-3892E3ED4F92}" srcOrd="3" destOrd="0" presId="urn:microsoft.com/office/officeart/2008/layout/VerticalCurvedList"/>
    <dgm:cxn modelId="{C9E300CA-3047-4F20-B170-3586E0F53EA4}" type="presParOf" srcId="{24A4FF9B-AB14-43DA-BB48-8B3EF6D11837}" destId="{EBE70B80-22E0-4F32-AE2C-05A40174C7DD}" srcOrd="1" destOrd="0" presId="urn:microsoft.com/office/officeart/2008/layout/VerticalCurvedList"/>
    <dgm:cxn modelId="{A61CD470-A930-4002-AFBA-2DA089B0B67A}" type="presParOf" srcId="{24A4FF9B-AB14-43DA-BB48-8B3EF6D11837}" destId="{B5B7E75A-E642-4FF3-9B39-55EA107DA649}" srcOrd="2" destOrd="0" presId="urn:microsoft.com/office/officeart/2008/layout/VerticalCurvedList"/>
    <dgm:cxn modelId="{44C8F032-A4AC-4956-A9FD-D39EFE0A98F3}" type="presParOf" srcId="{B5B7E75A-E642-4FF3-9B39-55EA107DA649}" destId="{6CC9D13C-5720-4CAF-9D22-EF12F2841AB1}" srcOrd="0" destOrd="0" presId="urn:microsoft.com/office/officeart/2008/layout/VerticalCurvedList"/>
    <dgm:cxn modelId="{224C5F40-F3FA-4F7C-B67A-99E4302AD7DD}" type="presParOf" srcId="{24A4FF9B-AB14-43DA-BB48-8B3EF6D11837}" destId="{80B242B0-1372-475E-91EE-BE1DF201339D}" srcOrd="3" destOrd="0" presId="urn:microsoft.com/office/officeart/2008/layout/VerticalCurvedList"/>
    <dgm:cxn modelId="{6FA9C4E8-F588-4A09-8AC4-2277F359077F}" type="presParOf" srcId="{24A4FF9B-AB14-43DA-BB48-8B3EF6D11837}" destId="{E7935706-CA76-4A88-A0F3-2C1453056014}" srcOrd="4" destOrd="0" presId="urn:microsoft.com/office/officeart/2008/layout/VerticalCurvedList"/>
    <dgm:cxn modelId="{392D6E41-4FA4-4307-8026-7DCAA1897A4E}" type="presParOf" srcId="{E7935706-CA76-4A88-A0F3-2C1453056014}" destId="{056E6F2F-6284-434C-AD2F-1D7354643716}" srcOrd="0" destOrd="0" presId="urn:microsoft.com/office/officeart/2008/layout/VerticalCurvedList"/>
    <dgm:cxn modelId="{21E27E2B-EAB8-49AD-8F41-0B20ED1AD31B}" type="presParOf" srcId="{24A4FF9B-AB14-43DA-BB48-8B3EF6D11837}" destId="{825EF664-2E4C-4063-A213-43CA365A9ED8}" srcOrd="5" destOrd="0" presId="urn:microsoft.com/office/officeart/2008/layout/VerticalCurvedList"/>
    <dgm:cxn modelId="{D624472D-C490-443E-A232-6850B5FF4D2E}" type="presParOf" srcId="{24A4FF9B-AB14-43DA-BB48-8B3EF6D11837}" destId="{0F07901C-9EF0-4D78-B4AA-A7A3FE27739B}" srcOrd="6" destOrd="0" presId="urn:microsoft.com/office/officeart/2008/layout/VerticalCurvedList"/>
    <dgm:cxn modelId="{8ED09438-D49B-417D-A0F9-1BC1BAB7E02D}" type="presParOf" srcId="{0F07901C-9EF0-4D78-B4AA-A7A3FE27739B}" destId="{FD58CB9A-3896-403D-B723-FEFD4F1BD7C6}" srcOrd="0" destOrd="0" presId="urn:microsoft.com/office/officeart/2008/layout/VerticalCurvedList"/>
    <dgm:cxn modelId="{EECB6ACE-09DD-4FCF-9CD7-CF0DB561A5D4}" type="presParOf" srcId="{24A4FF9B-AB14-43DA-BB48-8B3EF6D11837}" destId="{279B0679-2E02-41D8-8D30-B7478FCE71A0}" srcOrd="7" destOrd="0" presId="urn:microsoft.com/office/officeart/2008/layout/VerticalCurvedList"/>
    <dgm:cxn modelId="{6CF40C1F-19C0-4CAE-903D-B805BBCCD644}" type="presParOf" srcId="{24A4FF9B-AB14-43DA-BB48-8B3EF6D11837}" destId="{04E34837-683D-4849-8A4D-43B888B75F7F}" srcOrd="8" destOrd="0" presId="urn:microsoft.com/office/officeart/2008/layout/VerticalCurvedList"/>
    <dgm:cxn modelId="{C5FB1E6D-C14A-4FE1-8F29-BB71855FDCCC}" type="presParOf" srcId="{04E34837-683D-4849-8A4D-43B888B75F7F}" destId="{BFD56CA9-EC3F-4638-8043-59C7118F0DA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5D898-245A-4455-9CC7-6734F2AF154D}">
      <dsp:nvSpPr>
        <dsp:cNvPr id="0" name=""/>
        <dsp:cNvSpPr/>
      </dsp:nvSpPr>
      <dsp:spPr>
        <a:xfrm>
          <a:off x="-4386600" y="-672826"/>
          <a:ext cx="5226041" cy="5226041"/>
        </a:xfrm>
        <a:prstGeom prst="blockArc">
          <a:avLst>
            <a:gd name="adj1" fmla="val 18900000"/>
            <a:gd name="adj2" fmla="val 2700000"/>
            <a:gd name="adj3" fmla="val 413"/>
          </a:avLst>
        </a:pr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E70B80-22E0-4F32-AE2C-05A40174C7DD}">
      <dsp:nvSpPr>
        <dsp:cNvPr id="0" name=""/>
        <dsp:cNvSpPr/>
      </dsp:nvSpPr>
      <dsp:spPr>
        <a:xfrm>
          <a:off x="367571" y="242446"/>
          <a:ext cx="3468912" cy="485203"/>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30" tIns="38100" rIns="38100" bIns="38100" numCol="1" spcCol="1270" anchor="ctr" anchorCtr="0">
          <a:noAutofit/>
        </a:bodyPr>
        <a:lstStyle/>
        <a:p>
          <a:pPr lvl="0" algn="l" defTabSz="666750">
            <a:lnSpc>
              <a:spcPct val="90000"/>
            </a:lnSpc>
            <a:spcBef>
              <a:spcPct val="0"/>
            </a:spcBef>
            <a:spcAft>
              <a:spcPct val="35000"/>
            </a:spcAft>
          </a:pPr>
          <a:r>
            <a:rPr lang="fr-FR" sz="1500" kern="1200" dirty="0" smtClean="0"/>
            <a:t>Réanimation et soins intensifs polyvalents</a:t>
          </a:r>
          <a:endParaRPr lang="fr-FR" sz="1500" kern="1200" dirty="0"/>
        </a:p>
      </dsp:txBody>
      <dsp:txXfrm>
        <a:off x="367571" y="242446"/>
        <a:ext cx="3468912" cy="485203"/>
      </dsp:txXfrm>
    </dsp:sp>
    <dsp:sp modelId="{6CC9D13C-5720-4CAF-9D22-EF12F2841AB1}">
      <dsp:nvSpPr>
        <dsp:cNvPr id="0" name=""/>
        <dsp:cNvSpPr/>
      </dsp:nvSpPr>
      <dsp:spPr>
        <a:xfrm>
          <a:off x="64319" y="181796"/>
          <a:ext cx="606504" cy="606504"/>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6A3DA9-C816-419B-8E9B-2A6A9B45CD5A}">
      <dsp:nvSpPr>
        <dsp:cNvPr id="0" name=""/>
        <dsp:cNvSpPr/>
      </dsp:nvSpPr>
      <dsp:spPr>
        <a:xfrm>
          <a:off x="715254" y="970019"/>
          <a:ext cx="3121229" cy="485203"/>
        </a:xfrm>
        <a:prstGeom prst="rect">
          <a:avLst/>
        </a:prstGeom>
        <a:solidFill>
          <a:schemeClr val="accent1">
            <a:shade val="80000"/>
            <a:hueOff val="-160301"/>
            <a:satOff val="-23162"/>
            <a:lumOff val="114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30" tIns="38100" rIns="38100" bIns="38100" numCol="1" spcCol="1270" anchor="ctr" anchorCtr="0">
          <a:noAutofit/>
        </a:bodyPr>
        <a:lstStyle/>
        <a:p>
          <a:pPr lvl="0" algn="l" defTabSz="666750">
            <a:lnSpc>
              <a:spcPct val="90000"/>
            </a:lnSpc>
            <a:spcBef>
              <a:spcPct val="0"/>
            </a:spcBef>
            <a:spcAft>
              <a:spcPct val="35000"/>
            </a:spcAft>
          </a:pPr>
          <a:r>
            <a:rPr lang="fr-FR" sz="1500" kern="1200" dirty="0" smtClean="0"/>
            <a:t>Soins intensifs polyvalents dérogatoires</a:t>
          </a:r>
          <a:endParaRPr lang="fr-FR" sz="1500" kern="1200" dirty="0"/>
        </a:p>
      </dsp:txBody>
      <dsp:txXfrm>
        <a:off x="715254" y="970019"/>
        <a:ext cx="3121229" cy="485203"/>
      </dsp:txXfrm>
    </dsp:sp>
    <dsp:sp modelId="{89E29444-ADD2-40FB-A414-DF722B949FED}">
      <dsp:nvSpPr>
        <dsp:cNvPr id="0" name=""/>
        <dsp:cNvSpPr/>
      </dsp:nvSpPr>
      <dsp:spPr>
        <a:xfrm>
          <a:off x="412001" y="909368"/>
          <a:ext cx="606504" cy="606504"/>
        </a:xfrm>
        <a:prstGeom prst="ellipse">
          <a:avLst/>
        </a:prstGeom>
        <a:solidFill>
          <a:schemeClr val="lt1">
            <a:hueOff val="0"/>
            <a:satOff val="0"/>
            <a:lumOff val="0"/>
            <a:alphaOff val="0"/>
          </a:schemeClr>
        </a:solidFill>
        <a:ln w="25400" cap="flat" cmpd="sng" algn="ctr">
          <a:solidFill>
            <a:schemeClr val="accent1">
              <a:shade val="80000"/>
              <a:hueOff val="-160301"/>
              <a:satOff val="-23162"/>
              <a:lumOff val="11439"/>
              <a:alphaOff val="0"/>
            </a:schemeClr>
          </a:solidFill>
          <a:prstDash val="solid"/>
        </a:ln>
        <a:effectLst/>
      </dsp:spPr>
      <dsp:style>
        <a:lnRef idx="2">
          <a:scrgbClr r="0" g="0" b="0"/>
        </a:lnRef>
        <a:fillRef idx="1">
          <a:scrgbClr r="0" g="0" b="0"/>
        </a:fillRef>
        <a:effectRef idx="0">
          <a:scrgbClr r="0" g="0" b="0"/>
        </a:effectRef>
        <a:fontRef idx="minor"/>
      </dsp:style>
    </dsp:sp>
    <dsp:sp modelId="{825EF664-2E4C-4063-A213-43CA365A9ED8}">
      <dsp:nvSpPr>
        <dsp:cNvPr id="0" name=""/>
        <dsp:cNvSpPr/>
      </dsp:nvSpPr>
      <dsp:spPr>
        <a:xfrm>
          <a:off x="821964" y="1697592"/>
          <a:ext cx="3014518" cy="485203"/>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30" tIns="38100" rIns="38100" bIns="38100" numCol="1" spcCol="1270" anchor="ctr" anchorCtr="0">
          <a:noAutofit/>
        </a:bodyPr>
        <a:lstStyle/>
        <a:p>
          <a:pPr lvl="0" algn="l" defTabSz="666750">
            <a:lnSpc>
              <a:spcPct val="90000"/>
            </a:lnSpc>
            <a:spcBef>
              <a:spcPct val="0"/>
            </a:spcBef>
            <a:spcAft>
              <a:spcPct val="35000"/>
            </a:spcAft>
          </a:pPr>
          <a:r>
            <a:rPr lang="fr-FR" sz="1500" kern="1200" dirty="0" smtClean="0"/>
            <a:t>Soins intensifs de cardiologie</a:t>
          </a:r>
          <a:endParaRPr lang="fr-FR" sz="1500" kern="1200" dirty="0"/>
        </a:p>
      </dsp:txBody>
      <dsp:txXfrm>
        <a:off x="821964" y="1697592"/>
        <a:ext cx="3014518" cy="485203"/>
      </dsp:txXfrm>
    </dsp:sp>
    <dsp:sp modelId="{FD58CB9A-3896-403D-B723-FEFD4F1BD7C6}">
      <dsp:nvSpPr>
        <dsp:cNvPr id="0" name=""/>
        <dsp:cNvSpPr/>
      </dsp:nvSpPr>
      <dsp:spPr>
        <a:xfrm>
          <a:off x="518712" y="1636941"/>
          <a:ext cx="606504" cy="606504"/>
        </a:xfrm>
        <a:prstGeom prst="ellipse">
          <a:avLst/>
        </a:prstGeom>
        <a:solidFill>
          <a:schemeClr val="lt1">
            <a:hueOff val="0"/>
            <a:satOff val="0"/>
            <a:lumOff val="0"/>
            <a:alphaOff val="0"/>
          </a:schemeClr>
        </a:solidFill>
        <a:ln w="25400" cap="flat" cmpd="sng" algn="ctr">
          <a:solidFill>
            <a:schemeClr val="accent1">
              <a:shade val="80000"/>
              <a:hueOff val="-320602"/>
              <a:satOff val="-46323"/>
              <a:lumOff val="22877"/>
              <a:alphaOff val="0"/>
            </a:schemeClr>
          </a:solidFill>
          <a:prstDash val="solid"/>
        </a:ln>
        <a:effectLst/>
      </dsp:spPr>
      <dsp:style>
        <a:lnRef idx="2">
          <a:scrgbClr r="0" g="0" b="0"/>
        </a:lnRef>
        <a:fillRef idx="1">
          <a:scrgbClr r="0" g="0" b="0"/>
        </a:fillRef>
        <a:effectRef idx="0">
          <a:scrgbClr r="0" g="0" b="0"/>
        </a:effectRef>
        <a:fontRef idx="minor"/>
      </dsp:style>
    </dsp:sp>
    <dsp:sp modelId="{8C42CA91-F3CE-4D36-810F-9213EF63E5A1}">
      <dsp:nvSpPr>
        <dsp:cNvPr id="0" name=""/>
        <dsp:cNvSpPr/>
      </dsp:nvSpPr>
      <dsp:spPr>
        <a:xfrm>
          <a:off x="715254" y="2425164"/>
          <a:ext cx="3121229" cy="485203"/>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30" tIns="38100" rIns="38100" bIns="38100" numCol="1" spcCol="1270" anchor="ctr" anchorCtr="0">
          <a:noAutofit/>
        </a:bodyPr>
        <a:lstStyle/>
        <a:p>
          <a:pPr lvl="0" algn="l" defTabSz="666750">
            <a:lnSpc>
              <a:spcPct val="90000"/>
            </a:lnSpc>
            <a:spcBef>
              <a:spcPct val="0"/>
            </a:spcBef>
            <a:spcAft>
              <a:spcPct val="35000"/>
            </a:spcAft>
          </a:pPr>
          <a:r>
            <a:rPr lang="fr-FR" sz="1500" kern="1200" dirty="0" smtClean="0"/>
            <a:t>Soins intensifs de neurologie vasculaire</a:t>
          </a:r>
          <a:endParaRPr lang="fr-FR" sz="1500" kern="1200" dirty="0"/>
        </a:p>
      </dsp:txBody>
      <dsp:txXfrm>
        <a:off x="715254" y="2425164"/>
        <a:ext cx="3121229" cy="485203"/>
      </dsp:txXfrm>
    </dsp:sp>
    <dsp:sp modelId="{91740231-33DC-4083-B3A3-C2CABA1F1641}">
      <dsp:nvSpPr>
        <dsp:cNvPr id="0" name=""/>
        <dsp:cNvSpPr/>
      </dsp:nvSpPr>
      <dsp:spPr>
        <a:xfrm>
          <a:off x="412001" y="2364514"/>
          <a:ext cx="606504" cy="606504"/>
        </a:xfrm>
        <a:prstGeom prst="ellipse">
          <a:avLst/>
        </a:prstGeom>
        <a:solidFill>
          <a:schemeClr val="lt1">
            <a:hueOff val="0"/>
            <a:satOff val="0"/>
            <a:lumOff val="0"/>
            <a:alphaOff val="0"/>
          </a:schemeClr>
        </a:solidFill>
        <a:ln w="25400" cap="flat" cmpd="sng" algn="ctr">
          <a:solidFill>
            <a:schemeClr val="accent1">
              <a:shade val="80000"/>
              <a:hueOff val="-480902"/>
              <a:satOff val="-69485"/>
              <a:lumOff val="34316"/>
              <a:alphaOff val="0"/>
            </a:schemeClr>
          </a:solidFill>
          <a:prstDash val="solid"/>
        </a:ln>
        <a:effectLst/>
      </dsp:spPr>
      <dsp:style>
        <a:lnRef idx="2">
          <a:scrgbClr r="0" g="0" b="0"/>
        </a:lnRef>
        <a:fillRef idx="1">
          <a:scrgbClr r="0" g="0" b="0"/>
        </a:fillRef>
        <a:effectRef idx="0">
          <a:scrgbClr r="0" g="0" b="0"/>
        </a:effectRef>
        <a:fontRef idx="minor"/>
      </dsp:style>
    </dsp:sp>
    <dsp:sp modelId="{DAD24366-B8C7-41C4-BAF5-3ACB10491FFD}">
      <dsp:nvSpPr>
        <dsp:cNvPr id="0" name=""/>
        <dsp:cNvSpPr/>
      </dsp:nvSpPr>
      <dsp:spPr>
        <a:xfrm>
          <a:off x="367571" y="3152737"/>
          <a:ext cx="3468912" cy="485203"/>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5130" tIns="38100" rIns="38100" bIns="38100" numCol="1" spcCol="1270" anchor="ctr" anchorCtr="0">
          <a:noAutofit/>
        </a:bodyPr>
        <a:lstStyle/>
        <a:p>
          <a:pPr lvl="0" algn="l" defTabSz="666750">
            <a:lnSpc>
              <a:spcPct val="90000"/>
            </a:lnSpc>
            <a:spcBef>
              <a:spcPct val="0"/>
            </a:spcBef>
            <a:spcAft>
              <a:spcPct val="35000"/>
            </a:spcAft>
          </a:pPr>
          <a:r>
            <a:rPr lang="fr-FR" sz="1500" kern="1200" dirty="0" smtClean="0"/>
            <a:t>Soins intensifs d’hématologie</a:t>
          </a:r>
          <a:endParaRPr lang="fr-FR" sz="1500" kern="1200" dirty="0"/>
        </a:p>
      </dsp:txBody>
      <dsp:txXfrm>
        <a:off x="367571" y="3152737"/>
        <a:ext cx="3468912" cy="485203"/>
      </dsp:txXfrm>
    </dsp:sp>
    <dsp:sp modelId="{BFD56CA9-EC3F-4638-8043-59C7118F0DA5}">
      <dsp:nvSpPr>
        <dsp:cNvPr id="0" name=""/>
        <dsp:cNvSpPr/>
      </dsp:nvSpPr>
      <dsp:spPr>
        <a:xfrm>
          <a:off x="64319" y="3092087"/>
          <a:ext cx="606504" cy="606504"/>
        </a:xfrm>
        <a:prstGeom prst="ellipse">
          <a:avLst/>
        </a:prstGeom>
        <a:solidFill>
          <a:schemeClr val="lt1">
            <a:hueOff val="0"/>
            <a:satOff val="0"/>
            <a:lumOff val="0"/>
            <a:alphaOff val="0"/>
          </a:schemeClr>
        </a:solidFill>
        <a:ln w="25400" cap="flat" cmpd="sng" algn="ctr">
          <a:solidFill>
            <a:schemeClr val="accent1">
              <a:shade val="80000"/>
              <a:hueOff val="-641203"/>
              <a:satOff val="-92647"/>
              <a:lumOff val="45754"/>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5D898-245A-4455-9CC7-6734F2AF154D}">
      <dsp:nvSpPr>
        <dsp:cNvPr id="0" name=""/>
        <dsp:cNvSpPr/>
      </dsp:nvSpPr>
      <dsp:spPr>
        <a:xfrm>
          <a:off x="-4386600" y="-672826"/>
          <a:ext cx="5226041" cy="5226041"/>
        </a:xfrm>
        <a:prstGeom prst="blockArc">
          <a:avLst>
            <a:gd name="adj1" fmla="val 18900000"/>
            <a:gd name="adj2" fmla="val 2700000"/>
            <a:gd name="adj3" fmla="val 413"/>
          </a:avLst>
        </a:pr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E70B80-22E0-4F32-AE2C-05A40174C7DD}">
      <dsp:nvSpPr>
        <dsp:cNvPr id="0" name=""/>
        <dsp:cNvSpPr/>
      </dsp:nvSpPr>
      <dsp:spPr>
        <a:xfrm>
          <a:off x="439746" y="298324"/>
          <a:ext cx="3396736" cy="596958"/>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3836" tIns="35560" rIns="35560" bIns="35560" numCol="1" spcCol="1270" anchor="ctr" anchorCtr="0">
          <a:noAutofit/>
        </a:bodyPr>
        <a:lstStyle/>
        <a:p>
          <a:pPr lvl="0" algn="l" defTabSz="622300">
            <a:lnSpc>
              <a:spcPct val="90000"/>
            </a:lnSpc>
            <a:spcBef>
              <a:spcPct val="0"/>
            </a:spcBef>
            <a:spcAft>
              <a:spcPct val="35000"/>
            </a:spcAft>
          </a:pPr>
          <a:r>
            <a:rPr lang="fr-FR" sz="1400" kern="1200" dirty="0" smtClean="0"/>
            <a:t>Réanimation pédiatrique de recours et soins intensifs polyvalents</a:t>
          </a:r>
          <a:endParaRPr lang="fr-FR" sz="1400" kern="1200" dirty="0"/>
        </a:p>
      </dsp:txBody>
      <dsp:txXfrm>
        <a:off x="439746" y="298324"/>
        <a:ext cx="3396736" cy="596958"/>
      </dsp:txXfrm>
    </dsp:sp>
    <dsp:sp modelId="{6CC9D13C-5720-4CAF-9D22-EF12F2841AB1}">
      <dsp:nvSpPr>
        <dsp:cNvPr id="0" name=""/>
        <dsp:cNvSpPr/>
      </dsp:nvSpPr>
      <dsp:spPr>
        <a:xfrm>
          <a:off x="52439" y="204735"/>
          <a:ext cx="746198" cy="746198"/>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B242B0-1372-475E-91EE-BE1DF201339D}">
      <dsp:nvSpPr>
        <dsp:cNvPr id="0" name=""/>
        <dsp:cNvSpPr/>
      </dsp:nvSpPr>
      <dsp:spPr>
        <a:xfrm>
          <a:off x="781996" y="1193917"/>
          <a:ext cx="3054486" cy="596958"/>
        </a:xfrm>
        <a:prstGeom prst="rect">
          <a:avLst/>
        </a:prstGeom>
        <a:solidFill>
          <a:schemeClr val="accent1">
            <a:shade val="80000"/>
            <a:hueOff val="-213734"/>
            <a:satOff val="-30882"/>
            <a:lumOff val="152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3836" tIns="35560" rIns="35560" bIns="35560" numCol="1" spcCol="1270" anchor="ctr" anchorCtr="0">
          <a:noAutofit/>
        </a:bodyPr>
        <a:lstStyle/>
        <a:p>
          <a:pPr lvl="0" algn="l" defTabSz="622300">
            <a:lnSpc>
              <a:spcPct val="90000"/>
            </a:lnSpc>
            <a:spcBef>
              <a:spcPct val="0"/>
            </a:spcBef>
            <a:spcAft>
              <a:spcPct val="35000"/>
            </a:spcAft>
          </a:pPr>
          <a:r>
            <a:rPr lang="fr-FR" sz="1400" kern="1200" dirty="0" smtClean="0"/>
            <a:t>Réanimation pédiatrique et soins intensifs polyvalents</a:t>
          </a:r>
          <a:endParaRPr lang="fr-FR" sz="1400" kern="1200" dirty="0"/>
        </a:p>
      </dsp:txBody>
      <dsp:txXfrm>
        <a:off x="781996" y="1193917"/>
        <a:ext cx="3054486" cy="596958"/>
      </dsp:txXfrm>
    </dsp:sp>
    <dsp:sp modelId="{056E6F2F-6284-434C-AD2F-1D7354643716}">
      <dsp:nvSpPr>
        <dsp:cNvPr id="0" name=""/>
        <dsp:cNvSpPr/>
      </dsp:nvSpPr>
      <dsp:spPr>
        <a:xfrm>
          <a:off x="408897" y="1119297"/>
          <a:ext cx="746198" cy="746198"/>
        </a:xfrm>
        <a:prstGeom prst="ellipse">
          <a:avLst/>
        </a:prstGeom>
        <a:solidFill>
          <a:schemeClr val="lt1">
            <a:hueOff val="0"/>
            <a:satOff val="0"/>
            <a:lumOff val="0"/>
            <a:alphaOff val="0"/>
          </a:schemeClr>
        </a:solidFill>
        <a:ln w="25400" cap="flat" cmpd="sng" algn="ctr">
          <a:solidFill>
            <a:schemeClr val="accent1">
              <a:shade val="80000"/>
              <a:hueOff val="-213734"/>
              <a:satOff val="-30882"/>
              <a:lumOff val="15251"/>
              <a:alphaOff val="0"/>
            </a:schemeClr>
          </a:solidFill>
          <a:prstDash val="solid"/>
        </a:ln>
        <a:effectLst/>
      </dsp:spPr>
      <dsp:style>
        <a:lnRef idx="2">
          <a:scrgbClr r="0" g="0" b="0"/>
        </a:lnRef>
        <a:fillRef idx="1">
          <a:scrgbClr r="0" g="0" b="0"/>
        </a:fillRef>
        <a:effectRef idx="0">
          <a:scrgbClr r="0" g="0" b="0"/>
        </a:effectRef>
        <a:fontRef idx="minor"/>
      </dsp:style>
    </dsp:sp>
    <dsp:sp modelId="{825EF664-2E4C-4063-A213-43CA365A9ED8}">
      <dsp:nvSpPr>
        <dsp:cNvPr id="0" name=""/>
        <dsp:cNvSpPr/>
      </dsp:nvSpPr>
      <dsp:spPr>
        <a:xfrm>
          <a:off x="798552" y="2066125"/>
          <a:ext cx="3054486" cy="643730"/>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3836" tIns="35560" rIns="35560" bIns="355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fr-FR" sz="1400"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fr-FR" sz="1400" kern="1200" dirty="0" smtClean="0"/>
            <a:t>Soins intensifs pédiatriques polyvalents dérogatoires</a:t>
          </a:r>
        </a:p>
        <a:p>
          <a:pPr lvl="0" algn="l" defTabSz="666750">
            <a:lnSpc>
              <a:spcPct val="90000"/>
            </a:lnSpc>
            <a:spcBef>
              <a:spcPct val="0"/>
            </a:spcBef>
            <a:spcAft>
              <a:spcPct val="35000"/>
            </a:spcAft>
          </a:pPr>
          <a:endParaRPr lang="fr-FR" sz="1000" kern="1200" dirty="0"/>
        </a:p>
      </dsp:txBody>
      <dsp:txXfrm>
        <a:off x="798552" y="2066125"/>
        <a:ext cx="3054486" cy="643730"/>
      </dsp:txXfrm>
    </dsp:sp>
    <dsp:sp modelId="{FD58CB9A-3896-403D-B723-FEFD4F1BD7C6}">
      <dsp:nvSpPr>
        <dsp:cNvPr id="0" name=""/>
        <dsp:cNvSpPr/>
      </dsp:nvSpPr>
      <dsp:spPr>
        <a:xfrm>
          <a:off x="408897" y="2014891"/>
          <a:ext cx="746198" cy="746198"/>
        </a:xfrm>
        <a:prstGeom prst="ellipse">
          <a:avLst/>
        </a:prstGeom>
        <a:solidFill>
          <a:schemeClr val="lt1">
            <a:hueOff val="0"/>
            <a:satOff val="0"/>
            <a:lumOff val="0"/>
            <a:alphaOff val="0"/>
          </a:schemeClr>
        </a:solidFill>
        <a:ln w="25400" cap="flat" cmpd="sng" algn="ctr">
          <a:solidFill>
            <a:schemeClr val="accent1">
              <a:shade val="80000"/>
              <a:hueOff val="-427469"/>
              <a:satOff val="-61765"/>
              <a:lumOff val="30503"/>
              <a:alphaOff val="0"/>
            </a:schemeClr>
          </a:solidFill>
          <a:prstDash val="solid"/>
        </a:ln>
        <a:effectLst/>
      </dsp:spPr>
      <dsp:style>
        <a:lnRef idx="2">
          <a:scrgbClr r="0" g="0" b="0"/>
        </a:lnRef>
        <a:fillRef idx="1">
          <a:scrgbClr r="0" g="0" b="0"/>
        </a:fillRef>
        <a:effectRef idx="0">
          <a:scrgbClr r="0" g="0" b="0"/>
        </a:effectRef>
        <a:fontRef idx="minor"/>
      </dsp:style>
    </dsp:sp>
    <dsp:sp modelId="{279B0679-2E02-41D8-8D30-B7478FCE71A0}">
      <dsp:nvSpPr>
        <dsp:cNvPr id="0" name=""/>
        <dsp:cNvSpPr/>
      </dsp:nvSpPr>
      <dsp:spPr>
        <a:xfrm>
          <a:off x="439746" y="2985104"/>
          <a:ext cx="3396736" cy="596958"/>
        </a:xfrm>
        <a:prstGeom prst="rect">
          <a:avLst/>
        </a:prstGeom>
        <a:solidFill>
          <a:schemeClr val="accent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3836" tIns="35560" rIns="35560" bIns="35560" numCol="1" spcCol="1270" anchor="ctr" anchorCtr="0">
          <a:noAutofit/>
        </a:bodyPr>
        <a:lstStyle/>
        <a:p>
          <a:pPr lvl="0" algn="l" defTabSz="622300">
            <a:lnSpc>
              <a:spcPct val="90000"/>
            </a:lnSpc>
            <a:spcBef>
              <a:spcPct val="0"/>
            </a:spcBef>
            <a:spcAft>
              <a:spcPct val="35000"/>
            </a:spcAft>
          </a:pPr>
          <a:r>
            <a:rPr lang="fr-FR" sz="1400" kern="1200" dirty="0" smtClean="0"/>
            <a:t>Soins intensifs pédiatriques d’hématologie</a:t>
          </a:r>
          <a:endParaRPr lang="fr-FR" sz="1400" kern="1200" dirty="0"/>
        </a:p>
      </dsp:txBody>
      <dsp:txXfrm>
        <a:off x="439746" y="2985104"/>
        <a:ext cx="3396736" cy="596958"/>
      </dsp:txXfrm>
    </dsp:sp>
    <dsp:sp modelId="{BFD56CA9-EC3F-4638-8043-59C7118F0DA5}">
      <dsp:nvSpPr>
        <dsp:cNvPr id="0" name=""/>
        <dsp:cNvSpPr/>
      </dsp:nvSpPr>
      <dsp:spPr>
        <a:xfrm>
          <a:off x="66647" y="2910485"/>
          <a:ext cx="746198" cy="746198"/>
        </a:xfrm>
        <a:prstGeom prst="ellipse">
          <a:avLst/>
        </a:prstGeom>
        <a:solidFill>
          <a:schemeClr val="lt1">
            <a:hueOff val="0"/>
            <a:satOff val="0"/>
            <a:lumOff val="0"/>
            <a:alphaOff val="0"/>
          </a:schemeClr>
        </a:solidFill>
        <a:ln w="25400" cap="flat" cmpd="sng" algn="ctr">
          <a:solidFill>
            <a:schemeClr val="accent1">
              <a:shade val="80000"/>
              <a:hueOff val="-641203"/>
              <a:satOff val="-92647"/>
              <a:lumOff val="45754"/>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13/06/2022</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13/06/2022</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13/06/2022</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13/06/2022</a:t>
            </a:fld>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13/06/2022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smtClean="0"/>
              <a:t>Cliquez sur l'icône pour ajouter une image</a:t>
            </a:r>
            <a:endParaRPr lang="fr-FR"/>
          </a:p>
        </p:txBody>
      </p:sp>
      <p:sp>
        <p:nvSpPr>
          <p:cNvPr id="10"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13/06/2022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smtClean="0"/>
              <a:t>Cliquez sur l'icône pour ajouter un graphique</a:t>
            </a:r>
            <a:endParaRPr lang="fr-FR"/>
          </a:p>
        </p:txBody>
      </p:sp>
      <p:sp>
        <p:nvSpPr>
          <p:cNvPr id="9"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13/06/2022</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pic>
        <p:nvPicPr>
          <p:cNvPr id="9" name="Image 8">
            <a:extLst>
              <a:ext uri="{FF2B5EF4-FFF2-40B4-BE49-F238E27FC236}">
                <a16:creationId xmlns:a16="http://schemas.microsoft.com/office/drawing/2014/main" id="{9F578734-7B6B-B848-8F7C-20D24745BC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80000" y="195486"/>
            <a:ext cx="2389789" cy="1508615"/>
          </a:xfrm>
          <a:prstGeom prst="rect">
            <a:avLst/>
          </a:prstGeom>
        </p:spPr>
      </p:pic>
      <p:sp>
        <p:nvSpPr>
          <p:cNvPr id="8"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13/06/2022</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13/06/2022</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smtClean="0"/>
              <a:t>Direction générale </a:t>
            </a:r>
          </a:p>
          <a:p>
            <a:r>
              <a:rPr lang="fr-FR" dirty="0" smtClean="0"/>
              <a:t>de l’offre de soins</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007764BE-02C7-D347-925A-71726A94B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57400" y="458250"/>
            <a:ext cx="4146454" cy="2617556"/>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smtClean="0"/>
              <a:t>Direction générale de l’offre de soins</a:t>
            </a:r>
            <a:endParaRPr lang="fr-FR" dirty="0"/>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13/06/2022</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433B51AF-3A50-3342-8D79-F2F92F59917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288000" y="51470"/>
            <a:ext cx="946900" cy="597755"/>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A19884-7A29-DC4E-9311-A62E54788E52}" type="datetime1">
              <a:rPr lang="fr-FR" smtClean="0"/>
              <a:t>13/06/2022</a:t>
            </a:fld>
            <a:endParaRPr lang="fr-FR" dirty="0"/>
          </a:p>
        </p:txBody>
      </p:sp>
      <p:sp>
        <p:nvSpPr>
          <p:cNvPr id="3" name="Espace réservé du pied de page 2"/>
          <p:cNvSpPr>
            <a:spLocks noGrp="1"/>
          </p:cNvSpPr>
          <p:nvPr>
            <p:ph type="ftr" sz="quarter" idx="11"/>
          </p:nvPr>
        </p:nvSpPr>
        <p:spPr/>
        <p:txBody>
          <a:bodyPr/>
          <a:lstStyle/>
          <a:p>
            <a:r>
              <a:rPr lang="fr-FR" smtClean="0"/>
              <a:t>Direction générale </a:t>
            </a:r>
          </a:p>
          <a:p>
            <a:r>
              <a:rPr lang="fr-FR" smtClean="0"/>
              <a:t>de l’offre de soins</a:t>
            </a:r>
            <a:endParaRPr lang="fr-FR" dirty="0"/>
          </a:p>
        </p:txBody>
      </p:sp>
      <p:sp>
        <p:nvSpPr>
          <p:cNvPr id="4" name="Espace réservé du numéro de diapositive 3"/>
          <p:cNvSpPr>
            <a:spLocks noGrp="1"/>
          </p:cNvSpPr>
          <p:nvPr>
            <p:ph type="sldNum" sz="quarter" idx="12"/>
          </p:nvPr>
        </p:nvSpPr>
        <p:spPr/>
        <p:txBody>
          <a:bodyPr/>
          <a:lstStyle/>
          <a:p>
            <a:fld id="{10C140CD-8AED-46FF-A9A2-77308F3F39AE}" type="slidenum">
              <a:rPr lang="fr-FR" smtClean="0"/>
              <a:pPr/>
              <a:t>1</a:t>
            </a:fld>
            <a:endParaRPr lang="fr-FR" dirty="0"/>
          </a:p>
        </p:txBody>
      </p:sp>
      <p:sp>
        <p:nvSpPr>
          <p:cNvPr id="5" name="Titre 4"/>
          <p:cNvSpPr>
            <a:spLocks noGrp="1"/>
          </p:cNvSpPr>
          <p:nvPr>
            <p:ph type="title"/>
          </p:nvPr>
        </p:nvSpPr>
        <p:spPr/>
        <p:txBody>
          <a:bodyPr/>
          <a:lstStyle/>
          <a:p>
            <a:endParaRPr lang="fr-FR"/>
          </a:p>
        </p:txBody>
      </p:sp>
      <p:sp>
        <p:nvSpPr>
          <p:cNvPr id="6" name="ZoneTexte 5"/>
          <p:cNvSpPr txBox="1"/>
          <p:nvPr/>
        </p:nvSpPr>
        <p:spPr>
          <a:xfrm>
            <a:off x="1709682" y="4371949"/>
            <a:ext cx="7596844" cy="369332"/>
          </a:xfrm>
          <a:prstGeom prst="rect">
            <a:avLst/>
          </a:prstGeom>
          <a:noFill/>
        </p:spPr>
        <p:txBody>
          <a:bodyPr wrap="square" rtlCol="0">
            <a:spAutoFit/>
          </a:bodyPr>
          <a:lstStyle/>
          <a:p>
            <a:pPr algn="ctr"/>
            <a:r>
              <a:rPr lang="fr-FR" b="1" dirty="0" smtClean="0">
                <a:solidFill>
                  <a:schemeClr val="accent1"/>
                </a:solidFill>
              </a:rPr>
              <a:t>13 JUIN 2022</a:t>
            </a:r>
            <a:endParaRPr lang="fr-FR" b="1" dirty="0">
              <a:solidFill>
                <a:schemeClr val="accent1"/>
              </a:solidFill>
            </a:endParaRPr>
          </a:p>
        </p:txBody>
      </p:sp>
      <p:sp>
        <p:nvSpPr>
          <p:cNvPr id="7" name="ZoneTexte 6"/>
          <p:cNvSpPr txBox="1"/>
          <p:nvPr/>
        </p:nvSpPr>
        <p:spPr>
          <a:xfrm>
            <a:off x="1979712" y="2498776"/>
            <a:ext cx="7056784" cy="1569660"/>
          </a:xfrm>
          <a:prstGeom prst="rect">
            <a:avLst/>
          </a:prstGeom>
          <a:noFill/>
        </p:spPr>
        <p:txBody>
          <a:bodyPr wrap="square" rtlCol="0">
            <a:spAutoFit/>
          </a:bodyPr>
          <a:lstStyle/>
          <a:p>
            <a:pPr algn="ctr"/>
            <a:r>
              <a:rPr lang="fr-FR" sz="2400" dirty="0" smtClean="0"/>
              <a:t>Réforme des autorisations </a:t>
            </a:r>
          </a:p>
          <a:p>
            <a:pPr algn="ctr"/>
            <a:r>
              <a:rPr lang="fr-FR" sz="2400" dirty="0" smtClean="0"/>
              <a:t>d’activités de soins</a:t>
            </a:r>
          </a:p>
          <a:p>
            <a:pPr algn="ctr"/>
            <a:endParaRPr lang="fr-FR" sz="2400" dirty="0"/>
          </a:p>
          <a:p>
            <a:pPr algn="ctr"/>
            <a:r>
              <a:rPr lang="fr-FR" sz="2400" dirty="0" smtClean="0"/>
              <a:t>SOINS CRITIQUES  </a:t>
            </a:r>
            <a:endParaRPr lang="fr-FR" sz="2400" dirty="0"/>
          </a:p>
        </p:txBody>
      </p:sp>
    </p:spTree>
    <p:extLst>
      <p:ext uri="{BB962C8B-B14F-4D97-AF65-F5344CB8AC3E}">
        <p14:creationId xmlns:p14="http://schemas.microsoft.com/office/powerpoint/2010/main" val="462891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9" name="Titre 8"/>
          <p:cNvSpPr>
            <a:spLocks noGrp="1"/>
          </p:cNvSpPr>
          <p:nvPr>
            <p:ph type="title"/>
          </p:nvPr>
        </p:nvSpPr>
        <p:spPr/>
        <p:txBody>
          <a:bodyPr/>
          <a:lstStyle/>
          <a:p>
            <a:endParaRPr lang="fr-FR"/>
          </a:p>
        </p:txBody>
      </p:sp>
      <p:sp>
        <p:nvSpPr>
          <p:cNvPr id="8" name="Espace réservé du pied de page 7"/>
          <p:cNvSpPr>
            <a:spLocks noGrp="1"/>
          </p:cNvSpPr>
          <p:nvPr>
            <p:ph type="ftr" sz="quarter" idx="4294967295"/>
          </p:nvPr>
        </p:nvSpPr>
        <p:spPr>
          <a:xfrm>
            <a:off x="2987824" y="232228"/>
            <a:ext cx="5880100" cy="360362"/>
          </a:xfrm>
        </p:spPr>
        <p:txBody>
          <a:bodyPr/>
          <a:lstStyle/>
          <a:p>
            <a:r>
              <a:rPr lang="fr-FR" sz="1200" dirty="0" smtClean="0"/>
              <a:t>Direction générale de l’offre de soins</a:t>
            </a:r>
            <a:endParaRPr lang="fr-FR" sz="1200" dirty="0"/>
          </a:p>
        </p:txBody>
      </p:sp>
      <p:sp>
        <p:nvSpPr>
          <p:cNvPr id="10" name="Rectangle à coins arrondis 9"/>
          <p:cNvSpPr/>
          <p:nvPr/>
        </p:nvSpPr>
        <p:spPr>
          <a:xfrm>
            <a:off x="4932040" y="4459444"/>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Calendrier de mise en œuvre</a:t>
            </a:r>
            <a:endParaRPr lang="fr-FR" sz="1400" dirty="0">
              <a:solidFill>
                <a:schemeClr val="accent1"/>
              </a:solidFill>
            </a:endParaRPr>
          </a:p>
        </p:txBody>
      </p:sp>
      <p:sp>
        <p:nvSpPr>
          <p:cNvPr id="11" name="Rectangle à coins arrondis 10"/>
          <p:cNvSpPr/>
          <p:nvPr/>
        </p:nvSpPr>
        <p:spPr>
          <a:xfrm>
            <a:off x="4932040" y="1127323"/>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1"/>
                </a:solidFill>
              </a:rPr>
              <a:t>Contexte </a:t>
            </a:r>
            <a:r>
              <a:rPr lang="fr-FR" sz="1400" dirty="0" smtClean="0">
                <a:solidFill>
                  <a:schemeClr val="accent1"/>
                </a:solidFill>
              </a:rPr>
              <a:t>de la réforme : </a:t>
            </a:r>
            <a:r>
              <a:rPr lang="fr-FR" sz="1400" dirty="0">
                <a:solidFill>
                  <a:schemeClr val="accent1"/>
                </a:solidFill>
              </a:rPr>
              <a:t>crise </a:t>
            </a:r>
            <a:r>
              <a:rPr lang="fr-FR" sz="1400" dirty="0" err="1" smtClean="0">
                <a:solidFill>
                  <a:schemeClr val="accent1"/>
                </a:solidFill>
              </a:rPr>
              <a:t>Covid</a:t>
            </a:r>
            <a:endParaRPr lang="fr-FR" sz="1400" dirty="0">
              <a:solidFill>
                <a:schemeClr val="accent1"/>
              </a:solidFill>
            </a:endParaRPr>
          </a:p>
          <a:p>
            <a:pPr algn="ctr"/>
            <a:r>
              <a:rPr lang="fr-FR" sz="1400" dirty="0">
                <a:solidFill>
                  <a:schemeClr val="accent1"/>
                </a:solidFill>
              </a:rPr>
              <a:t>feuille de route soins critiques</a:t>
            </a:r>
          </a:p>
        </p:txBody>
      </p:sp>
      <p:sp>
        <p:nvSpPr>
          <p:cNvPr id="12" name="Triangle isocèle 11"/>
          <p:cNvSpPr/>
          <p:nvPr/>
        </p:nvSpPr>
        <p:spPr>
          <a:xfrm rot="10800000">
            <a:off x="6265982" y="2880127"/>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4897830" y="2166113"/>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Grandes orientations de la réforme</a:t>
            </a:r>
            <a:endParaRPr lang="fr-FR" sz="1400" dirty="0">
              <a:solidFill>
                <a:schemeClr val="accent1"/>
              </a:solidFill>
            </a:endParaRPr>
          </a:p>
        </p:txBody>
      </p:sp>
      <p:sp>
        <p:nvSpPr>
          <p:cNvPr id="19" name="Triangle isocèle 18"/>
          <p:cNvSpPr/>
          <p:nvPr/>
        </p:nvSpPr>
        <p:spPr>
          <a:xfrm rot="10800000">
            <a:off x="6240906" y="1852312"/>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p:txBody>
          <a:bodyPr/>
          <a:lstStyle/>
          <a:p>
            <a:r>
              <a:rPr lang="fr-FR" smtClean="0"/>
              <a:t>Lundi 8 novembre 2021</a:t>
            </a:r>
            <a:endParaRPr lang="fr-FR" dirty="0"/>
          </a:p>
        </p:txBody>
      </p:sp>
      <p:sp>
        <p:nvSpPr>
          <p:cNvPr id="14" name="Rectangle à coins arrondis 13"/>
          <p:cNvSpPr/>
          <p:nvPr/>
        </p:nvSpPr>
        <p:spPr>
          <a:xfrm>
            <a:off x="4906086" y="3167863"/>
            <a:ext cx="3456384" cy="7720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1"/>
                </a:solidFill>
              </a:rPr>
              <a:t>Conditions d’implantation et conditions techniques de fonctionnement </a:t>
            </a:r>
          </a:p>
        </p:txBody>
      </p:sp>
      <p:sp>
        <p:nvSpPr>
          <p:cNvPr id="15" name="Triangle isocèle 14"/>
          <p:cNvSpPr/>
          <p:nvPr/>
        </p:nvSpPr>
        <p:spPr>
          <a:xfrm rot="10800000">
            <a:off x="6240906" y="4171733"/>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9599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539552" y="987689"/>
            <a:ext cx="8137152" cy="3672293"/>
          </a:xfrm>
          <a:solidFill>
            <a:schemeClr val="accent1">
              <a:lumMod val="25000"/>
              <a:lumOff val="75000"/>
            </a:schemeClr>
          </a:solidFill>
        </p:spPr>
        <p:txBody>
          <a:bodyPr/>
          <a:lstStyle/>
          <a:p>
            <a:r>
              <a:rPr lang="fr-FR" b="1" dirty="0" smtClean="0"/>
              <a:t>R6123.33</a:t>
            </a:r>
            <a:r>
              <a:rPr lang="fr-FR" dirty="0" smtClean="0"/>
              <a:t> : </a:t>
            </a:r>
            <a:r>
              <a:rPr lang="fr-FR" b="1" dirty="0" smtClean="0"/>
              <a:t>définition globale de l’activité </a:t>
            </a:r>
            <a:r>
              <a:rPr lang="fr-FR" dirty="0" smtClean="0"/>
              <a:t>(définition de la réanimation intégrant les soins intensifs)</a:t>
            </a:r>
            <a:endParaRPr lang="fr-FR" dirty="0"/>
          </a:p>
          <a:p>
            <a:r>
              <a:rPr lang="fr-FR" dirty="0" smtClean="0"/>
              <a:t>« L'activité de soins critiques consiste en la prise en charge des patients qui présentent ou sont susceptibles de présenter une ou plusieurs défaillances aigues</a:t>
            </a:r>
            <a:r>
              <a:rPr lang="fr-FR" b="1" dirty="0" smtClean="0"/>
              <a:t> </a:t>
            </a:r>
            <a:r>
              <a:rPr lang="fr-FR" dirty="0" smtClean="0"/>
              <a:t>mettant directement en jeu le pronostic vital ou fonctionnel et pouvant impliquer le recours à une ou plusieurs méthodes de suppléance. »</a:t>
            </a:r>
          </a:p>
          <a:p>
            <a:r>
              <a:rPr lang="fr-FR" b="1" dirty="0" smtClean="0"/>
              <a:t>R6123.34 / 34-1 / </a:t>
            </a:r>
            <a:r>
              <a:rPr lang="fr-FR" b="1" dirty="0"/>
              <a:t>34-2 </a:t>
            </a:r>
            <a:r>
              <a:rPr lang="fr-FR" b="1" dirty="0" smtClean="0"/>
              <a:t> </a:t>
            </a:r>
            <a:r>
              <a:rPr lang="fr-FR" dirty="0" smtClean="0"/>
              <a:t>: autorisation selon </a:t>
            </a:r>
            <a:r>
              <a:rPr lang="fr-FR" b="1" dirty="0" smtClean="0"/>
              <a:t>deux modalités </a:t>
            </a:r>
            <a:r>
              <a:rPr lang="fr-FR" dirty="0" smtClean="0"/>
              <a:t>déclinées en mentions </a:t>
            </a:r>
          </a:p>
          <a:p>
            <a:r>
              <a:rPr lang="fr-FR" dirty="0" smtClean="0"/>
              <a:t>Modalité « </a:t>
            </a:r>
            <a:r>
              <a:rPr lang="fr-FR" b="1" dirty="0" smtClean="0"/>
              <a:t>soins critiques adultes</a:t>
            </a:r>
            <a:r>
              <a:rPr lang="fr-FR" dirty="0" smtClean="0"/>
              <a:t> » déclinée en </a:t>
            </a:r>
            <a:r>
              <a:rPr lang="fr-FR" b="1" dirty="0" smtClean="0"/>
              <a:t>5 mentions </a:t>
            </a:r>
            <a:r>
              <a:rPr lang="fr-FR" dirty="0" smtClean="0"/>
              <a:t>(diapo 12)</a:t>
            </a:r>
          </a:p>
          <a:p>
            <a:r>
              <a:rPr lang="fr-FR" dirty="0" smtClean="0"/>
              <a:t>Modalité « </a:t>
            </a:r>
            <a:r>
              <a:rPr lang="fr-FR" b="1" dirty="0" smtClean="0"/>
              <a:t>soins critiques pédiatriques</a:t>
            </a:r>
            <a:r>
              <a:rPr lang="fr-FR" dirty="0" smtClean="0"/>
              <a:t> » déclinée en </a:t>
            </a:r>
            <a:r>
              <a:rPr lang="fr-FR" b="1" dirty="0" smtClean="0"/>
              <a:t>4 mentions </a:t>
            </a:r>
            <a:r>
              <a:rPr lang="fr-FR" dirty="0" smtClean="0"/>
              <a:t>(diapo 14 )</a:t>
            </a:r>
          </a:p>
          <a:p>
            <a:r>
              <a:rPr lang="fr-FR" b="1" dirty="0" smtClean="0"/>
              <a:t>R6123.34-3</a:t>
            </a:r>
            <a:r>
              <a:rPr lang="fr-FR" dirty="0" smtClean="0"/>
              <a:t> : la mention 1° soins critiques adultes et les mentions 1° ou 2° soins critiques pédiatriques exigent une </a:t>
            </a:r>
            <a:r>
              <a:rPr lang="fr-FR" b="1" dirty="0" smtClean="0"/>
              <a:t>organisation en plateau technique de soins critiques </a:t>
            </a:r>
            <a:r>
              <a:rPr lang="fr-FR" dirty="0" smtClean="0"/>
              <a:t>comprenant </a:t>
            </a:r>
            <a:r>
              <a:rPr lang="fr-FR" b="1" dirty="0" smtClean="0"/>
              <a:t>au moins une unité de réanimation et au moins une unité de soins intensifs polyvalents contiguë</a:t>
            </a:r>
          </a:p>
          <a:p>
            <a:r>
              <a:rPr lang="fr-FR" dirty="0" smtClean="0"/>
              <a:t>L’article précise </a:t>
            </a:r>
            <a:r>
              <a:rPr lang="fr-FR" dirty="0"/>
              <a:t>par mention la </a:t>
            </a:r>
            <a:r>
              <a:rPr lang="fr-FR" dirty="0" smtClean="0"/>
              <a:t>typologie des prises en charge assurées dans l’unité (diapos 13 et 15)</a:t>
            </a:r>
          </a:p>
          <a:p>
            <a:r>
              <a:rPr lang="fr-FR" b="1" dirty="0" smtClean="0"/>
              <a:t>R6123.34-4 </a:t>
            </a:r>
            <a:r>
              <a:rPr lang="fr-FR" dirty="0" smtClean="0"/>
              <a:t>: </a:t>
            </a:r>
            <a:r>
              <a:rPr lang="fr-FR" dirty="0"/>
              <a:t> l’article </a:t>
            </a:r>
            <a:r>
              <a:rPr lang="fr-FR" dirty="0" smtClean="0"/>
              <a:t>prévoit </a:t>
            </a:r>
            <a:r>
              <a:rPr lang="fr-FR" b="1" dirty="0" smtClean="0"/>
              <a:t>à titre exceptionnel et de manière temporaire</a:t>
            </a:r>
            <a:r>
              <a:rPr lang="fr-FR" dirty="0" smtClean="0"/>
              <a:t>, en l‘absence de lits disponibles, la prise en charge de </a:t>
            </a:r>
            <a:r>
              <a:rPr lang="fr-FR" b="1" dirty="0" smtClean="0"/>
              <a:t>patients à partir de 15 ans en soins critiques adultes </a:t>
            </a:r>
            <a:r>
              <a:rPr lang="fr-FR" dirty="0" smtClean="0"/>
              <a:t>sur site ou par convention avec un autre site dans des délais compatibles avec les impératifs de sécurité des soins..</a:t>
            </a:r>
          </a:p>
          <a:p>
            <a:endParaRPr lang="fr-FR" dirty="0" smtClean="0"/>
          </a:p>
          <a:p>
            <a:endParaRPr lang="fr-FR" sz="400" dirty="0" smtClean="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d’implantation</a:t>
            </a:r>
            <a:endParaRPr lang="fr-FR" sz="1800" dirty="0"/>
          </a:p>
        </p:txBody>
      </p:sp>
    </p:spTree>
    <p:extLst>
      <p:ext uri="{BB962C8B-B14F-4D97-AF65-F5344CB8AC3E}">
        <p14:creationId xmlns:p14="http://schemas.microsoft.com/office/powerpoint/2010/main" val="1142044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2051720" y="64128"/>
            <a:ext cx="6480720" cy="539991"/>
          </a:xfrm>
        </p:spPr>
        <p:txBody>
          <a:bodyPr>
            <a:noAutofit/>
          </a:bodyPr>
          <a:lstStyle/>
          <a:p>
            <a:r>
              <a:rPr lang="fr-FR" sz="2400" b="0" dirty="0" smtClean="0"/>
              <a:t>Modalité « soins critiques adultes »</a:t>
            </a:r>
            <a:endParaRPr lang="fr-FR" sz="2400" b="0" dirty="0"/>
          </a:p>
        </p:txBody>
      </p:sp>
      <p:sp>
        <p:nvSpPr>
          <p:cNvPr id="12" name="Rectangle à coins arrondis 11"/>
          <p:cNvSpPr/>
          <p:nvPr/>
        </p:nvSpPr>
        <p:spPr>
          <a:xfrm>
            <a:off x="228598" y="1301638"/>
            <a:ext cx="2978108" cy="33361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à coins arrondis 13"/>
          <p:cNvSpPr/>
          <p:nvPr/>
        </p:nvSpPr>
        <p:spPr>
          <a:xfrm>
            <a:off x="3386915" y="1273224"/>
            <a:ext cx="2721367" cy="3364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50" i="1" dirty="0" smtClean="0">
              <a:solidFill>
                <a:schemeClr val="bg1"/>
              </a:solidFill>
            </a:endParaRPr>
          </a:p>
          <a:p>
            <a:pPr algn="ctr"/>
            <a:endParaRPr lang="fr-FR" sz="1050" i="1" dirty="0">
              <a:solidFill>
                <a:schemeClr val="bg1"/>
              </a:solidFill>
            </a:endParaRPr>
          </a:p>
          <a:p>
            <a:pPr algn="ctr"/>
            <a:endParaRPr lang="fr-FR" sz="1050" i="1" dirty="0" smtClean="0">
              <a:solidFill>
                <a:schemeClr val="bg1"/>
              </a:solidFill>
            </a:endParaRPr>
          </a:p>
          <a:p>
            <a:pPr algn="ctr"/>
            <a:endParaRPr lang="fr-FR" sz="1050" i="1" dirty="0">
              <a:solidFill>
                <a:schemeClr val="bg1"/>
              </a:solidFill>
            </a:endParaRPr>
          </a:p>
          <a:p>
            <a:pPr algn="ctr"/>
            <a:r>
              <a:rPr lang="fr-FR" sz="1050" i="1" dirty="0" smtClean="0">
                <a:solidFill>
                  <a:schemeClr val="bg1"/>
                </a:solidFill>
              </a:rPr>
              <a:t>(ex USC upgradée ou</a:t>
            </a:r>
            <a:endParaRPr lang="fr-FR" sz="1050" i="1" dirty="0">
              <a:solidFill>
                <a:schemeClr val="bg1"/>
              </a:solidFill>
            </a:endParaRPr>
          </a:p>
          <a:p>
            <a:pPr algn="ctr"/>
            <a:r>
              <a:rPr lang="fr-FR" sz="1050" i="1" dirty="0">
                <a:solidFill>
                  <a:schemeClr val="bg1"/>
                </a:solidFill>
              </a:rPr>
              <a:t>ex USI  </a:t>
            </a:r>
            <a:r>
              <a:rPr lang="fr-FR" sz="1050" i="1" dirty="0" smtClean="0">
                <a:solidFill>
                  <a:schemeClr val="bg1"/>
                </a:solidFill>
              </a:rPr>
              <a:t>indifférenciée</a:t>
            </a:r>
          </a:p>
          <a:p>
            <a:pPr algn="ctr"/>
            <a:r>
              <a:rPr lang="fr-FR" sz="1050" i="1" dirty="0" smtClean="0">
                <a:solidFill>
                  <a:schemeClr val="bg1"/>
                </a:solidFill>
              </a:rPr>
              <a:t>hors USIC, USINV, USINH)</a:t>
            </a:r>
            <a:endParaRPr lang="fr-FR" sz="1050" dirty="0">
              <a:solidFill>
                <a:schemeClr val="bg1"/>
              </a:solidFill>
            </a:endParaRPr>
          </a:p>
        </p:txBody>
      </p:sp>
      <p:cxnSp>
        <p:nvCxnSpPr>
          <p:cNvPr id="16" name="Connecteur droit 15"/>
          <p:cNvCxnSpPr/>
          <p:nvPr/>
        </p:nvCxnSpPr>
        <p:spPr>
          <a:xfrm>
            <a:off x="248950" y="1228500"/>
            <a:ext cx="88569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3275856" y="951501"/>
            <a:ext cx="0" cy="3708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6161996" y="1156705"/>
            <a:ext cx="0" cy="3708481"/>
          </a:xfrm>
          <a:prstGeom prst="line">
            <a:avLst/>
          </a:prstGeom>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6232728" y="936573"/>
            <a:ext cx="3353315" cy="276999"/>
          </a:xfrm>
          <a:prstGeom prst="rect">
            <a:avLst/>
          </a:prstGeom>
          <a:noFill/>
        </p:spPr>
        <p:txBody>
          <a:bodyPr wrap="square" rtlCol="0">
            <a:spAutoFit/>
          </a:bodyPr>
          <a:lstStyle/>
          <a:p>
            <a:r>
              <a:rPr lang="fr-FR" sz="1200" dirty="0" smtClean="0"/>
              <a:t>Site avec ou sans la réanimation adulte </a:t>
            </a:r>
            <a:endParaRPr lang="fr-FR" sz="1200" dirty="0"/>
          </a:p>
        </p:txBody>
      </p:sp>
      <p:sp>
        <p:nvSpPr>
          <p:cNvPr id="23" name="ZoneTexte 22"/>
          <p:cNvSpPr txBox="1"/>
          <p:nvPr/>
        </p:nvSpPr>
        <p:spPr>
          <a:xfrm>
            <a:off x="485316" y="929454"/>
            <a:ext cx="2492872" cy="276999"/>
          </a:xfrm>
          <a:prstGeom prst="rect">
            <a:avLst/>
          </a:prstGeom>
          <a:noFill/>
        </p:spPr>
        <p:txBody>
          <a:bodyPr wrap="square" rtlCol="0">
            <a:spAutoFit/>
          </a:bodyPr>
          <a:lstStyle/>
          <a:p>
            <a:r>
              <a:rPr lang="fr-FR" sz="1200" dirty="0" smtClean="0"/>
              <a:t>Site avec la réanimation adulte</a:t>
            </a:r>
            <a:endParaRPr lang="fr-FR" sz="1200" dirty="0"/>
          </a:p>
        </p:txBody>
      </p:sp>
      <p:sp>
        <p:nvSpPr>
          <p:cNvPr id="24" name="ZoneTexte 23"/>
          <p:cNvSpPr txBox="1"/>
          <p:nvPr/>
        </p:nvSpPr>
        <p:spPr>
          <a:xfrm>
            <a:off x="108014" y="1319633"/>
            <a:ext cx="3239976" cy="2970044"/>
          </a:xfrm>
          <a:prstGeom prst="rect">
            <a:avLst/>
          </a:prstGeom>
          <a:noFill/>
        </p:spPr>
        <p:txBody>
          <a:bodyPr wrap="square" rtlCol="0">
            <a:spAutoFit/>
          </a:bodyPr>
          <a:lstStyle/>
          <a:p>
            <a:pPr algn="ctr"/>
            <a:r>
              <a:rPr lang="fr-FR" sz="1100" b="1" i="1" dirty="0" smtClean="0">
                <a:solidFill>
                  <a:schemeClr val="bg1"/>
                </a:solidFill>
              </a:rPr>
              <a:t>Mention 1°</a:t>
            </a:r>
          </a:p>
          <a:p>
            <a:pPr algn="ctr"/>
            <a:r>
              <a:rPr lang="fr-FR" sz="1100" b="1" i="1" dirty="0" smtClean="0">
                <a:solidFill>
                  <a:schemeClr val="bg1"/>
                </a:solidFill>
              </a:rPr>
              <a:t>« Réanimation et soins intensifs </a:t>
            </a:r>
          </a:p>
          <a:p>
            <a:pPr algn="ctr"/>
            <a:r>
              <a:rPr lang="fr-FR" sz="1100" b="1" i="1" dirty="0" smtClean="0">
                <a:solidFill>
                  <a:schemeClr val="bg1"/>
                </a:solidFill>
              </a:rPr>
              <a:t>polyvalents, et de spécialité le cas </a:t>
            </a:r>
            <a:r>
              <a:rPr lang="fr-FR" sz="1100" b="1" i="1" dirty="0">
                <a:solidFill>
                  <a:schemeClr val="bg1"/>
                </a:solidFill>
              </a:rPr>
              <a:t>échéant </a:t>
            </a:r>
            <a:r>
              <a:rPr lang="fr-FR" sz="1100" b="1" i="1" dirty="0" smtClean="0">
                <a:solidFill>
                  <a:schemeClr val="bg1"/>
                </a:solidFill>
              </a:rPr>
              <a:t>»</a:t>
            </a:r>
          </a:p>
          <a:p>
            <a:pPr algn="ctr"/>
            <a:endParaRPr lang="fr-FR" sz="1100" b="1" i="1" dirty="0">
              <a:solidFill>
                <a:schemeClr val="bg1"/>
              </a:solidFill>
            </a:endParaRPr>
          </a:p>
          <a:p>
            <a:pPr algn="ctr"/>
            <a:endParaRPr lang="fr-FR" sz="1100" b="1" i="1" dirty="0" smtClean="0">
              <a:solidFill>
                <a:schemeClr val="bg1"/>
              </a:solidFill>
            </a:endParaRPr>
          </a:p>
          <a:p>
            <a:pPr algn="ctr"/>
            <a:endParaRPr lang="fr-FR" sz="1100" b="1" i="1" dirty="0">
              <a:solidFill>
                <a:schemeClr val="bg1"/>
              </a:solidFill>
            </a:endParaRPr>
          </a:p>
          <a:p>
            <a:pPr algn="ctr"/>
            <a:endParaRPr lang="fr-FR" sz="1100" b="1" i="1" dirty="0" smtClean="0">
              <a:solidFill>
                <a:schemeClr val="bg1"/>
              </a:solidFill>
            </a:endParaRPr>
          </a:p>
          <a:p>
            <a:pPr algn="ctr"/>
            <a:endParaRPr lang="fr-FR" sz="1100" b="1" i="1" dirty="0">
              <a:solidFill>
                <a:schemeClr val="bg1"/>
              </a:solidFill>
            </a:endParaRPr>
          </a:p>
          <a:p>
            <a:pPr algn="ctr"/>
            <a:endParaRPr lang="fr-FR" sz="1100" b="1" i="1" dirty="0" smtClean="0">
              <a:solidFill>
                <a:schemeClr val="bg1"/>
              </a:solidFill>
            </a:endParaRPr>
          </a:p>
          <a:p>
            <a:pPr algn="ctr"/>
            <a:endParaRPr lang="fr-FR" sz="1100" b="1" i="1" dirty="0">
              <a:solidFill>
                <a:schemeClr val="bg1"/>
              </a:solidFill>
            </a:endParaRPr>
          </a:p>
          <a:p>
            <a:pPr algn="ctr"/>
            <a:endParaRPr lang="fr-FR" sz="1100" b="1" i="1" dirty="0" smtClean="0">
              <a:solidFill>
                <a:schemeClr val="bg1"/>
              </a:solidFill>
            </a:endParaRPr>
          </a:p>
          <a:p>
            <a:pPr algn="ctr"/>
            <a:endParaRPr lang="fr-FR" sz="1100" b="1" i="1" dirty="0">
              <a:solidFill>
                <a:schemeClr val="bg1"/>
              </a:solidFill>
            </a:endParaRPr>
          </a:p>
          <a:p>
            <a:pPr algn="ctr"/>
            <a:endParaRPr lang="fr-FR" sz="1100" b="1" i="1" dirty="0" smtClean="0">
              <a:solidFill>
                <a:schemeClr val="bg1"/>
              </a:solidFill>
            </a:endParaRPr>
          </a:p>
          <a:p>
            <a:pPr algn="ctr"/>
            <a:endParaRPr lang="fr-FR" sz="1100" b="1" i="1" dirty="0">
              <a:solidFill>
                <a:schemeClr val="bg1"/>
              </a:solidFill>
            </a:endParaRPr>
          </a:p>
          <a:p>
            <a:pPr algn="ctr"/>
            <a:endParaRPr lang="fr-FR" sz="1100" b="1" i="1" dirty="0" smtClean="0">
              <a:solidFill>
                <a:schemeClr val="bg1"/>
              </a:solidFill>
            </a:endParaRPr>
          </a:p>
          <a:p>
            <a:pPr algn="ctr"/>
            <a:endParaRPr lang="fr-FR" sz="1100" b="1" i="1" dirty="0">
              <a:solidFill>
                <a:schemeClr val="bg1"/>
              </a:solidFill>
            </a:endParaRPr>
          </a:p>
          <a:p>
            <a:pPr algn="ctr"/>
            <a:endParaRPr lang="fr-FR" sz="1100" b="1" i="1" dirty="0" smtClean="0">
              <a:solidFill>
                <a:schemeClr val="bg1"/>
              </a:solidFill>
            </a:endParaRPr>
          </a:p>
        </p:txBody>
      </p:sp>
      <p:sp>
        <p:nvSpPr>
          <p:cNvPr id="30" name="ZoneTexte 29"/>
          <p:cNvSpPr txBox="1"/>
          <p:nvPr/>
        </p:nvSpPr>
        <p:spPr>
          <a:xfrm>
            <a:off x="352731" y="1981996"/>
            <a:ext cx="2821487" cy="80021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200" dirty="0">
                <a:solidFill>
                  <a:schemeClr val="bg1"/>
                </a:solidFill>
              </a:rPr>
              <a:t>Unité de </a:t>
            </a:r>
            <a:r>
              <a:rPr lang="fr-FR" sz="1200" dirty="0" smtClean="0">
                <a:solidFill>
                  <a:schemeClr val="bg1"/>
                </a:solidFill>
              </a:rPr>
              <a:t>réanimation         </a:t>
            </a:r>
          </a:p>
          <a:p>
            <a:pPr algn="ctr"/>
            <a:endParaRPr lang="fr-FR" sz="1100" dirty="0">
              <a:solidFill>
                <a:schemeClr val="bg1"/>
              </a:solidFill>
            </a:endParaRPr>
          </a:p>
          <a:p>
            <a:pPr algn="ctr"/>
            <a:r>
              <a:rPr lang="fr-FR" sz="1200" dirty="0" smtClean="0">
                <a:solidFill>
                  <a:schemeClr val="bg1"/>
                </a:solidFill>
              </a:rPr>
              <a:t>USIP contiguë</a:t>
            </a:r>
          </a:p>
          <a:p>
            <a:pPr algn="ctr"/>
            <a:r>
              <a:rPr lang="fr-FR" sz="1000" i="1" dirty="0" smtClean="0">
                <a:solidFill>
                  <a:schemeClr val="bg1"/>
                </a:solidFill>
              </a:rPr>
              <a:t>(ex USC à proximité immédiate de la réa</a:t>
            </a:r>
            <a:r>
              <a:rPr lang="fr-FR" sz="1100" i="1" dirty="0" smtClean="0">
                <a:solidFill>
                  <a:schemeClr val="bg1"/>
                </a:solidFill>
              </a:rPr>
              <a:t>)</a:t>
            </a:r>
            <a:endParaRPr lang="fr-FR" sz="1000" i="1" dirty="0" smtClean="0">
              <a:solidFill>
                <a:schemeClr val="bg1"/>
              </a:solidFill>
            </a:endParaRPr>
          </a:p>
        </p:txBody>
      </p:sp>
      <p:sp>
        <p:nvSpPr>
          <p:cNvPr id="31" name="ZoneTexte 30"/>
          <p:cNvSpPr txBox="1"/>
          <p:nvPr/>
        </p:nvSpPr>
        <p:spPr>
          <a:xfrm>
            <a:off x="373147" y="3272779"/>
            <a:ext cx="2780654" cy="81560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fr-FR" sz="1100" dirty="0" smtClean="0">
                <a:solidFill>
                  <a:schemeClr val="bg1"/>
                </a:solidFill>
              </a:rPr>
              <a:t>Possibilité USI de spécialité, notamment</a:t>
            </a:r>
          </a:p>
          <a:p>
            <a:pPr marL="171450" indent="-171450">
              <a:buFont typeface="Arial" panose="020B0604020202020204" pitchFamily="34" charset="0"/>
              <a:buChar char="•"/>
            </a:pPr>
            <a:r>
              <a:rPr lang="fr-FR" sz="1200" dirty="0" smtClean="0">
                <a:solidFill>
                  <a:schemeClr val="bg1"/>
                </a:solidFill>
              </a:rPr>
              <a:t>USI de néphrologie </a:t>
            </a:r>
          </a:p>
          <a:p>
            <a:pPr marL="171450" indent="-171450">
              <a:buFont typeface="Arial" panose="020B0604020202020204" pitchFamily="34" charset="0"/>
              <a:buChar char="•"/>
            </a:pPr>
            <a:r>
              <a:rPr lang="fr-FR" sz="1200" dirty="0" smtClean="0">
                <a:solidFill>
                  <a:schemeClr val="bg1"/>
                </a:solidFill>
              </a:rPr>
              <a:t>USI respiratoires</a:t>
            </a:r>
          </a:p>
          <a:p>
            <a:pPr marL="171450" indent="-171450">
              <a:buFont typeface="Arial" panose="020B0604020202020204" pitchFamily="34" charset="0"/>
              <a:buChar char="•"/>
            </a:pPr>
            <a:r>
              <a:rPr lang="fr-FR" sz="1200" dirty="0" smtClean="0">
                <a:solidFill>
                  <a:schemeClr val="bg1"/>
                </a:solidFill>
              </a:rPr>
              <a:t>USI d’Hépato-Gastro-entérologie</a:t>
            </a:r>
          </a:p>
        </p:txBody>
      </p:sp>
      <p:sp>
        <p:nvSpPr>
          <p:cNvPr id="32" name="Plus 31"/>
          <p:cNvSpPr/>
          <p:nvPr/>
        </p:nvSpPr>
        <p:spPr>
          <a:xfrm>
            <a:off x="1596281" y="2152082"/>
            <a:ext cx="236505" cy="213694"/>
          </a:xfrm>
          <a:prstGeom prst="mathPlu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Rectangle 46"/>
          <p:cNvSpPr/>
          <p:nvPr/>
        </p:nvSpPr>
        <p:spPr>
          <a:xfrm>
            <a:off x="395536" y="4792215"/>
            <a:ext cx="8394000" cy="278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ZoneTexte 47"/>
          <p:cNvSpPr txBox="1"/>
          <p:nvPr/>
        </p:nvSpPr>
        <p:spPr>
          <a:xfrm>
            <a:off x="485316" y="4802496"/>
            <a:ext cx="7846084" cy="261610"/>
          </a:xfrm>
          <a:prstGeom prst="rect">
            <a:avLst/>
          </a:prstGeom>
          <a:noFill/>
        </p:spPr>
        <p:txBody>
          <a:bodyPr wrap="square" rtlCol="0">
            <a:spAutoFit/>
          </a:bodyPr>
          <a:lstStyle/>
          <a:p>
            <a:r>
              <a:rPr lang="fr-FR" sz="1100" i="1" dirty="0" smtClean="0">
                <a:solidFill>
                  <a:schemeClr val="accent1"/>
                </a:solidFill>
              </a:rPr>
              <a:t>Hors </a:t>
            </a:r>
            <a:r>
              <a:rPr lang="fr-FR" sz="1100" i="1" dirty="0">
                <a:solidFill>
                  <a:schemeClr val="accent1"/>
                </a:solidFill>
              </a:rPr>
              <a:t>soins critiques </a:t>
            </a:r>
            <a:r>
              <a:rPr lang="fr-FR" sz="1100" i="1" dirty="0" smtClean="0">
                <a:solidFill>
                  <a:schemeClr val="accent1"/>
                </a:solidFill>
              </a:rPr>
              <a:t>: les ex USC à distance de la réanimation ou isolées, non upgradées en USI =&gt; soins renforcés</a:t>
            </a:r>
            <a:endParaRPr lang="fr-FR" sz="1100" i="1" dirty="0">
              <a:solidFill>
                <a:schemeClr val="accent1"/>
              </a:solidFill>
            </a:endParaRPr>
          </a:p>
        </p:txBody>
      </p:sp>
      <p:sp>
        <p:nvSpPr>
          <p:cNvPr id="34" name="Rectangle à coins arrondis 33"/>
          <p:cNvSpPr/>
          <p:nvPr/>
        </p:nvSpPr>
        <p:spPr>
          <a:xfrm>
            <a:off x="6234129" y="1333652"/>
            <a:ext cx="2786985" cy="3304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i="1" dirty="0" smtClean="0">
              <a:solidFill>
                <a:schemeClr val="bg1"/>
              </a:solidFill>
            </a:endParaRPr>
          </a:p>
        </p:txBody>
      </p:sp>
      <p:sp>
        <p:nvSpPr>
          <p:cNvPr id="35" name="ZoneTexte 34"/>
          <p:cNvSpPr txBox="1"/>
          <p:nvPr/>
        </p:nvSpPr>
        <p:spPr>
          <a:xfrm>
            <a:off x="3695272" y="1338012"/>
            <a:ext cx="2295965" cy="600164"/>
          </a:xfrm>
          <a:prstGeom prst="rect">
            <a:avLst/>
          </a:prstGeom>
          <a:noFill/>
        </p:spPr>
        <p:txBody>
          <a:bodyPr wrap="square" rtlCol="0">
            <a:spAutoFit/>
          </a:bodyPr>
          <a:lstStyle/>
          <a:p>
            <a:pPr algn="ctr"/>
            <a:r>
              <a:rPr lang="fr-FR" sz="1100" b="1" i="1" dirty="0" smtClean="0">
                <a:solidFill>
                  <a:schemeClr val="bg1"/>
                </a:solidFill>
              </a:rPr>
              <a:t>Mention  2°</a:t>
            </a:r>
          </a:p>
          <a:p>
            <a:pPr algn="ctr"/>
            <a:r>
              <a:rPr lang="fr-FR" sz="1100" b="1" i="1" dirty="0" smtClean="0">
                <a:solidFill>
                  <a:schemeClr val="bg1"/>
                </a:solidFill>
              </a:rPr>
              <a:t>« soins intensifs polyvalents dérogatoires » </a:t>
            </a:r>
          </a:p>
        </p:txBody>
      </p:sp>
      <p:sp>
        <p:nvSpPr>
          <p:cNvPr id="51" name="ZoneTexte 50"/>
          <p:cNvSpPr txBox="1"/>
          <p:nvPr/>
        </p:nvSpPr>
        <p:spPr>
          <a:xfrm>
            <a:off x="3721833" y="940933"/>
            <a:ext cx="2635097" cy="276999"/>
          </a:xfrm>
          <a:prstGeom prst="rect">
            <a:avLst/>
          </a:prstGeom>
          <a:noFill/>
        </p:spPr>
        <p:txBody>
          <a:bodyPr wrap="square" rtlCol="0">
            <a:spAutoFit/>
          </a:bodyPr>
          <a:lstStyle/>
          <a:p>
            <a:r>
              <a:rPr lang="fr-FR" sz="1200" dirty="0" smtClean="0"/>
              <a:t>Site sans la réanimation adulte</a:t>
            </a:r>
            <a:endParaRPr lang="fr-FR" sz="1200" dirty="0"/>
          </a:p>
        </p:txBody>
      </p:sp>
      <p:sp>
        <p:nvSpPr>
          <p:cNvPr id="52" name="ZoneTexte 51"/>
          <p:cNvSpPr txBox="1"/>
          <p:nvPr/>
        </p:nvSpPr>
        <p:spPr>
          <a:xfrm>
            <a:off x="6118155" y="2333627"/>
            <a:ext cx="2988619" cy="430887"/>
          </a:xfrm>
          <a:prstGeom prst="rect">
            <a:avLst/>
          </a:prstGeom>
          <a:noFill/>
        </p:spPr>
        <p:txBody>
          <a:bodyPr wrap="square" rtlCol="0">
            <a:spAutoFit/>
          </a:bodyPr>
          <a:lstStyle/>
          <a:p>
            <a:pPr algn="ctr"/>
            <a:r>
              <a:rPr lang="fr-FR" sz="1100" b="1" i="1" dirty="0" smtClean="0">
                <a:solidFill>
                  <a:schemeClr val="bg1"/>
                </a:solidFill>
              </a:rPr>
              <a:t>Mention 4°</a:t>
            </a:r>
          </a:p>
          <a:p>
            <a:pPr algn="ctr"/>
            <a:r>
              <a:rPr lang="fr-FR" sz="1100" b="1" i="1" dirty="0" smtClean="0">
                <a:solidFill>
                  <a:schemeClr val="bg1"/>
                </a:solidFill>
              </a:rPr>
              <a:t>Soins intensifs de neurologie vasculaire </a:t>
            </a:r>
          </a:p>
        </p:txBody>
      </p:sp>
      <p:sp>
        <p:nvSpPr>
          <p:cNvPr id="53" name="ZoneTexte 52"/>
          <p:cNvSpPr txBox="1"/>
          <p:nvPr/>
        </p:nvSpPr>
        <p:spPr>
          <a:xfrm>
            <a:off x="6467781" y="1911807"/>
            <a:ext cx="2417060" cy="2616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100" dirty="0" smtClean="0">
                <a:solidFill>
                  <a:schemeClr val="bg1"/>
                </a:solidFill>
              </a:rPr>
              <a:t>USIC</a:t>
            </a:r>
            <a:endParaRPr lang="fr-FR" sz="1100" dirty="0">
              <a:solidFill>
                <a:schemeClr val="bg1"/>
              </a:solidFill>
            </a:endParaRPr>
          </a:p>
        </p:txBody>
      </p:sp>
      <p:sp>
        <p:nvSpPr>
          <p:cNvPr id="54" name="ZoneTexte 53"/>
          <p:cNvSpPr txBox="1"/>
          <p:nvPr/>
        </p:nvSpPr>
        <p:spPr>
          <a:xfrm>
            <a:off x="6441405" y="2891077"/>
            <a:ext cx="2414349" cy="2616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100" dirty="0" smtClean="0">
                <a:solidFill>
                  <a:schemeClr val="bg1"/>
                </a:solidFill>
              </a:rPr>
              <a:t>USINV</a:t>
            </a:r>
            <a:endParaRPr lang="fr-FR" sz="1100" dirty="0">
              <a:solidFill>
                <a:schemeClr val="bg1"/>
              </a:solidFill>
            </a:endParaRPr>
          </a:p>
        </p:txBody>
      </p:sp>
      <p:sp>
        <p:nvSpPr>
          <p:cNvPr id="55" name="ZoneTexte 54"/>
          <p:cNvSpPr txBox="1"/>
          <p:nvPr/>
        </p:nvSpPr>
        <p:spPr>
          <a:xfrm>
            <a:off x="6470492" y="3827156"/>
            <a:ext cx="2414349" cy="2616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100" dirty="0" smtClean="0">
                <a:solidFill>
                  <a:schemeClr val="bg1"/>
                </a:solidFill>
              </a:rPr>
              <a:t>USIH</a:t>
            </a:r>
            <a:endParaRPr lang="fr-FR" sz="1100" dirty="0">
              <a:solidFill>
                <a:schemeClr val="bg1"/>
              </a:solidFill>
            </a:endParaRPr>
          </a:p>
        </p:txBody>
      </p:sp>
      <p:sp>
        <p:nvSpPr>
          <p:cNvPr id="56" name="ZoneTexte 55"/>
          <p:cNvSpPr txBox="1"/>
          <p:nvPr/>
        </p:nvSpPr>
        <p:spPr>
          <a:xfrm>
            <a:off x="3524726" y="1990287"/>
            <a:ext cx="2466511" cy="80021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endParaRPr lang="fr-FR" sz="1100" dirty="0" smtClean="0">
              <a:solidFill>
                <a:schemeClr val="bg1"/>
              </a:solidFill>
            </a:endParaRPr>
          </a:p>
          <a:p>
            <a:pPr algn="ctr"/>
            <a:r>
              <a:rPr lang="fr-FR" sz="1200" dirty="0" smtClean="0">
                <a:solidFill>
                  <a:schemeClr val="bg1"/>
                </a:solidFill>
              </a:rPr>
              <a:t>USIP </a:t>
            </a:r>
          </a:p>
          <a:p>
            <a:pPr algn="ctr"/>
            <a:r>
              <a:rPr lang="fr-FR" sz="1200" dirty="0" smtClean="0">
                <a:solidFill>
                  <a:schemeClr val="bg1"/>
                </a:solidFill>
              </a:rPr>
              <a:t>dérogatoires</a:t>
            </a:r>
          </a:p>
          <a:p>
            <a:pPr algn="ctr"/>
            <a:endParaRPr lang="fr-FR" sz="1100" dirty="0" smtClean="0">
              <a:solidFill>
                <a:schemeClr val="bg1"/>
              </a:solidFill>
            </a:endParaRPr>
          </a:p>
        </p:txBody>
      </p:sp>
      <p:sp>
        <p:nvSpPr>
          <p:cNvPr id="29" name="Espace réservé du pied de page 6"/>
          <p:cNvSpPr>
            <a:spLocks noGrp="1"/>
          </p:cNvSpPr>
          <p:nvPr>
            <p:ph type="ftr" sz="quarter" idx="3"/>
          </p:nvPr>
        </p:nvSpPr>
        <p:spPr>
          <a:xfrm>
            <a:off x="3226003" y="-21565"/>
            <a:ext cx="5879931" cy="360000"/>
          </a:xfrm>
        </p:spPr>
        <p:txBody>
          <a:bodyPr/>
          <a:lstStyle/>
          <a:p>
            <a:r>
              <a:rPr lang="fr-FR" dirty="0" smtClean="0"/>
              <a:t>Direction générale de l’offre de soins</a:t>
            </a:r>
            <a:endParaRPr lang="fr-FR" dirty="0"/>
          </a:p>
        </p:txBody>
      </p:sp>
      <p:sp>
        <p:nvSpPr>
          <p:cNvPr id="33" name="Ruban : incliné vers le haut 18">
            <a:extLst>
              <a:ext uri="{FF2B5EF4-FFF2-40B4-BE49-F238E27FC236}">
                <a16:creationId xmlns:a16="http://schemas.microsoft.com/office/drawing/2014/main" id="{E2A4AEFB-8549-4AEE-8059-F170167B1C96}"/>
              </a:ext>
            </a:extLst>
          </p:cNvPr>
          <p:cNvSpPr/>
          <p:nvPr/>
        </p:nvSpPr>
        <p:spPr>
          <a:xfrm>
            <a:off x="611560" y="593270"/>
            <a:ext cx="8177976" cy="320296"/>
          </a:xfrm>
          <a:prstGeom prst="ribbon2">
            <a:avLst/>
          </a:prstGeom>
          <a:solidFill>
            <a:schemeClr val="accent1"/>
          </a:solidFill>
          <a:ln w="12700"/>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prstClr val="white"/>
                </a:solidFill>
                <a:latin typeface="Calibri"/>
              </a:rPr>
              <a:t>Adhésion DSR soins critiques/structuration de la filière territoriale </a:t>
            </a:r>
            <a:endParaRPr kumimoji="0" lang="fr-FR" sz="1000" b="0" i="0" u="none" strike="noStrike" kern="1200" cap="none" spc="0" normalizeH="0" baseline="0" noProof="0" dirty="0">
              <a:ln>
                <a:noFill/>
              </a:ln>
              <a:solidFill>
                <a:prstClr val="white"/>
              </a:solidFill>
              <a:effectLst/>
              <a:uLnTx/>
              <a:uFillTx/>
              <a:latin typeface="Calibri"/>
              <a:ea typeface="+mn-ea"/>
              <a:cs typeface="+mn-cs"/>
            </a:endParaRPr>
          </a:p>
        </p:txBody>
      </p:sp>
      <p:sp>
        <p:nvSpPr>
          <p:cNvPr id="26" name="ZoneTexte 25"/>
          <p:cNvSpPr txBox="1"/>
          <p:nvPr/>
        </p:nvSpPr>
        <p:spPr>
          <a:xfrm>
            <a:off x="6325930" y="1375542"/>
            <a:ext cx="2700761" cy="430887"/>
          </a:xfrm>
          <a:prstGeom prst="rect">
            <a:avLst/>
          </a:prstGeom>
          <a:noFill/>
        </p:spPr>
        <p:txBody>
          <a:bodyPr wrap="square" rtlCol="0">
            <a:spAutoFit/>
          </a:bodyPr>
          <a:lstStyle/>
          <a:p>
            <a:pPr algn="ctr"/>
            <a:r>
              <a:rPr lang="fr-FR" sz="1100" b="1" i="1" dirty="0" smtClean="0">
                <a:solidFill>
                  <a:schemeClr val="bg1"/>
                </a:solidFill>
              </a:rPr>
              <a:t>Mention 3°</a:t>
            </a:r>
          </a:p>
          <a:p>
            <a:pPr algn="ctr"/>
            <a:r>
              <a:rPr lang="fr-FR" sz="1100" b="1" i="1" dirty="0" smtClean="0">
                <a:solidFill>
                  <a:schemeClr val="bg1"/>
                </a:solidFill>
              </a:rPr>
              <a:t>Soins intensifs de cardiologie</a:t>
            </a:r>
          </a:p>
        </p:txBody>
      </p:sp>
      <p:sp>
        <p:nvSpPr>
          <p:cNvPr id="27" name="ZoneTexte 26"/>
          <p:cNvSpPr txBox="1"/>
          <p:nvPr/>
        </p:nvSpPr>
        <p:spPr>
          <a:xfrm>
            <a:off x="6341556" y="3284920"/>
            <a:ext cx="2700761" cy="1785104"/>
          </a:xfrm>
          <a:prstGeom prst="rect">
            <a:avLst/>
          </a:prstGeom>
          <a:noFill/>
        </p:spPr>
        <p:txBody>
          <a:bodyPr wrap="square" rtlCol="0">
            <a:spAutoFit/>
          </a:bodyPr>
          <a:lstStyle/>
          <a:p>
            <a:pPr algn="ctr"/>
            <a:r>
              <a:rPr lang="fr-FR" sz="1100" b="1" i="1" dirty="0" smtClean="0">
                <a:solidFill>
                  <a:schemeClr val="bg1"/>
                </a:solidFill>
              </a:rPr>
              <a:t>Mention 5°</a:t>
            </a:r>
          </a:p>
          <a:p>
            <a:pPr algn="ctr"/>
            <a:r>
              <a:rPr lang="fr-FR" sz="1100" b="1" i="1" dirty="0" smtClean="0">
                <a:solidFill>
                  <a:schemeClr val="bg1"/>
                </a:solidFill>
              </a:rPr>
              <a:t>Soins intensifs d’hématologie</a:t>
            </a:r>
          </a:p>
          <a:p>
            <a:pPr algn="ctr"/>
            <a:endParaRPr lang="fr-FR" sz="1100" b="1" i="1" dirty="0">
              <a:solidFill>
                <a:schemeClr val="bg1"/>
              </a:solidFill>
            </a:endParaRPr>
          </a:p>
          <a:p>
            <a:pPr algn="ctr"/>
            <a:endParaRPr lang="fr-FR" sz="1100" b="1" i="1" dirty="0">
              <a:solidFill>
                <a:schemeClr val="bg1"/>
              </a:solidFill>
            </a:endParaRPr>
          </a:p>
          <a:p>
            <a:pPr algn="ctr"/>
            <a:endParaRPr lang="fr-FR" sz="1100" b="1" i="1" dirty="0" smtClean="0">
              <a:solidFill>
                <a:schemeClr val="bg1"/>
              </a:solidFill>
            </a:endParaRPr>
          </a:p>
          <a:p>
            <a:pPr algn="ctr"/>
            <a:r>
              <a:rPr lang="fr-FR" sz="1100" i="1" dirty="0" smtClean="0">
                <a:solidFill>
                  <a:schemeClr val="bg1"/>
                </a:solidFill>
              </a:rPr>
              <a:t>(ex USI spé ou indifférenciée </a:t>
            </a:r>
          </a:p>
          <a:p>
            <a:pPr algn="ctr"/>
            <a:r>
              <a:rPr lang="fr-FR" sz="1100" i="1" dirty="0" smtClean="0">
                <a:solidFill>
                  <a:schemeClr val="bg1"/>
                </a:solidFill>
              </a:rPr>
              <a:t>ou ex USC spé upgradée ) </a:t>
            </a:r>
          </a:p>
          <a:p>
            <a:pPr algn="ctr"/>
            <a:endParaRPr lang="fr-FR" sz="1100" b="1" i="1" dirty="0">
              <a:solidFill>
                <a:schemeClr val="bg1"/>
              </a:solidFill>
            </a:endParaRPr>
          </a:p>
          <a:p>
            <a:pPr algn="ctr"/>
            <a:endParaRPr lang="fr-FR" sz="1100" b="1" i="1" dirty="0" smtClean="0">
              <a:solidFill>
                <a:schemeClr val="bg1"/>
              </a:solidFill>
            </a:endParaRPr>
          </a:p>
          <a:p>
            <a:pPr algn="ctr"/>
            <a:endParaRPr lang="fr-FR" sz="1100" b="1" i="1" dirty="0">
              <a:solidFill>
                <a:schemeClr val="bg1"/>
              </a:solidFill>
            </a:endParaRPr>
          </a:p>
        </p:txBody>
      </p:sp>
      <p:sp>
        <p:nvSpPr>
          <p:cNvPr id="28" name="Plus 27"/>
          <p:cNvSpPr/>
          <p:nvPr/>
        </p:nvSpPr>
        <p:spPr>
          <a:xfrm>
            <a:off x="1603993" y="2946325"/>
            <a:ext cx="236505" cy="213694"/>
          </a:xfrm>
          <a:prstGeom prst="mathPlu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5754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11" name="Espace réservé de la date 2"/>
          <p:cNvSpPr>
            <a:spLocks noGrp="1"/>
          </p:cNvSpPr>
          <p:nvPr>
            <p:ph type="dt" sz="half" idx="2"/>
          </p:nvPr>
        </p:nvSpPr>
        <p:spPr>
          <a:xfrm>
            <a:off x="339198" y="4811823"/>
            <a:ext cx="1170000" cy="345869"/>
          </a:xfrm>
        </p:spPr>
        <p:txBody>
          <a:bodyPr/>
          <a:lstStyle/>
          <a:p>
            <a:r>
              <a:rPr lang="fr-FR" cap="all" dirty="0" smtClean="0"/>
              <a:t>04/03/2022</a:t>
            </a:r>
            <a:endParaRPr lang="fr-FR" cap="all" dirty="0"/>
          </a:p>
        </p:txBody>
      </p:sp>
      <p:graphicFrame>
        <p:nvGraphicFramePr>
          <p:cNvPr id="5" name="Diagramme 4"/>
          <p:cNvGraphicFramePr/>
          <p:nvPr>
            <p:extLst>
              <p:ext uri="{D42A27DB-BD31-4B8C-83A1-F6EECF244321}">
                <p14:modId xmlns:p14="http://schemas.microsoft.com/office/powerpoint/2010/main" val="3938630201"/>
              </p:ext>
            </p:extLst>
          </p:nvPr>
        </p:nvGraphicFramePr>
        <p:xfrm>
          <a:off x="44516" y="903112"/>
          <a:ext cx="3888770" cy="3880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itre 4"/>
          <p:cNvSpPr txBox="1">
            <a:spLocks/>
          </p:cNvSpPr>
          <p:nvPr/>
        </p:nvSpPr>
        <p:spPr>
          <a:xfrm>
            <a:off x="1557262" y="567856"/>
            <a:ext cx="2084100"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200" i="1" dirty="0" smtClean="0">
                <a:solidFill>
                  <a:schemeClr val="accent1"/>
                </a:solidFill>
              </a:rPr>
              <a:t>Mentions</a:t>
            </a:r>
            <a:endParaRPr lang="fr-FR" sz="1200" i="1" dirty="0">
              <a:solidFill>
                <a:schemeClr val="accent1"/>
              </a:solidFill>
            </a:endParaRPr>
          </a:p>
        </p:txBody>
      </p:sp>
      <p:cxnSp>
        <p:nvCxnSpPr>
          <p:cNvPr id="20" name="Connecteur droit 19"/>
          <p:cNvCxnSpPr/>
          <p:nvPr/>
        </p:nvCxnSpPr>
        <p:spPr>
          <a:xfrm flipV="1">
            <a:off x="263078" y="954289"/>
            <a:ext cx="8781396" cy="2475"/>
          </a:xfrm>
          <a:prstGeom prst="line">
            <a:avLst/>
          </a:prstGeom>
          <a:ln>
            <a:solidFill>
              <a:schemeClr val="accent1"/>
            </a:solidFill>
            <a:prstDash val="dashDot"/>
          </a:ln>
        </p:spPr>
        <p:style>
          <a:lnRef idx="2">
            <a:schemeClr val="accent2"/>
          </a:lnRef>
          <a:fillRef idx="0">
            <a:schemeClr val="accent2"/>
          </a:fillRef>
          <a:effectRef idx="1">
            <a:schemeClr val="accent2"/>
          </a:effectRef>
          <a:fontRef idx="minor">
            <a:schemeClr val="tx1"/>
          </a:fontRef>
        </p:style>
      </p:cxnSp>
      <p:cxnSp>
        <p:nvCxnSpPr>
          <p:cNvPr id="24" name="Connecteur droit 23"/>
          <p:cNvCxnSpPr/>
          <p:nvPr/>
        </p:nvCxnSpPr>
        <p:spPr>
          <a:xfrm>
            <a:off x="4010295" y="1017226"/>
            <a:ext cx="26980" cy="3705811"/>
          </a:xfrm>
          <a:prstGeom prst="line">
            <a:avLst/>
          </a:prstGeom>
          <a:ln>
            <a:solidFill>
              <a:schemeClr val="accent1"/>
            </a:solidFill>
            <a:prstDash val="dashDot"/>
          </a:ln>
        </p:spPr>
        <p:style>
          <a:lnRef idx="2">
            <a:schemeClr val="accent2"/>
          </a:lnRef>
          <a:fillRef idx="0">
            <a:schemeClr val="accent2"/>
          </a:fillRef>
          <a:effectRef idx="1">
            <a:schemeClr val="accent2"/>
          </a:effectRef>
          <a:fontRef idx="minor">
            <a:schemeClr val="tx1"/>
          </a:fontRef>
        </p:style>
      </p:cxnSp>
      <p:sp>
        <p:nvSpPr>
          <p:cNvPr id="31" name="Titre 4"/>
          <p:cNvSpPr txBox="1">
            <a:spLocks/>
          </p:cNvSpPr>
          <p:nvPr/>
        </p:nvSpPr>
        <p:spPr>
          <a:xfrm>
            <a:off x="5209404" y="574920"/>
            <a:ext cx="3871720"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200" i="1" dirty="0" smtClean="0">
                <a:solidFill>
                  <a:schemeClr val="accent1"/>
                </a:solidFill>
              </a:rPr>
              <a:t>Typologie de patients pris en charge</a:t>
            </a:r>
            <a:endParaRPr lang="fr-FR" sz="1200" i="1" dirty="0">
              <a:solidFill>
                <a:schemeClr val="accent1"/>
              </a:solidFill>
            </a:endParaRPr>
          </a:p>
        </p:txBody>
      </p:sp>
      <p:sp>
        <p:nvSpPr>
          <p:cNvPr id="40" name="Titre 8"/>
          <p:cNvSpPr>
            <a:spLocks noGrp="1"/>
          </p:cNvSpPr>
          <p:nvPr>
            <p:ph type="title"/>
          </p:nvPr>
        </p:nvSpPr>
        <p:spPr>
          <a:xfrm>
            <a:off x="1276610" y="227837"/>
            <a:ext cx="8424863" cy="539991"/>
          </a:xfrm>
        </p:spPr>
        <p:txBody>
          <a:bodyPr>
            <a:normAutofit/>
          </a:bodyPr>
          <a:lstStyle/>
          <a:p>
            <a:r>
              <a:rPr lang="fr-FR" dirty="0" smtClean="0"/>
              <a:t>Organisation des prises en charge adultes</a:t>
            </a:r>
            <a:endParaRPr lang="fr-FR" dirty="0"/>
          </a:p>
        </p:txBody>
      </p:sp>
      <p:sp>
        <p:nvSpPr>
          <p:cNvPr id="4" name="ZoneTexte 3"/>
          <p:cNvSpPr txBox="1"/>
          <p:nvPr/>
        </p:nvSpPr>
        <p:spPr>
          <a:xfrm>
            <a:off x="4114284" y="1114911"/>
            <a:ext cx="1991627"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présentent ou sont susceptibles de présenter </a:t>
            </a:r>
            <a:r>
              <a:rPr lang="fr-FR" sz="1000" dirty="0" smtClean="0"/>
              <a:t>une </a:t>
            </a:r>
            <a:r>
              <a:rPr lang="fr-FR" sz="1000" dirty="0"/>
              <a:t>ou plusieurs défaillances </a:t>
            </a:r>
            <a:r>
              <a:rPr lang="fr-FR" sz="1000" dirty="0" smtClean="0"/>
              <a:t>aigües</a:t>
            </a:r>
            <a:endParaRPr lang="fr-FR" sz="1000" dirty="0"/>
          </a:p>
        </p:txBody>
      </p:sp>
      <p:sp>
        <p:nvSpPr>
          <p:cNvPr id="7" name="ZoneTexte 6"/>
          <p:cNvSpPr txBox="1"/>
          <p:nvPr/>
        </p:nvSpPr>
        <p:spPr>
          <a:xfrm>
            <a:off x="6382967" y="1122217"/>
            <a:ext cx="2221481"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pouvant impliquer le recours à une ou plusieurs méthodes de suppléance </a:t>
            </a:r>
          </a:p>
        </p:txBody>
      </p:sp>
      <p:sp>
        <p:nvSpPr>
          <p:cNvPr id="61" name="ZoneTexte 60"/>
          <p:cNvSpPr txBox="1"/>
          <p:nvPr/>
        </p:nvSpPr>
        <p:spPr>
          <a:xfrm>
            <a:off x="6369395" y="1809895"/>
            <a:ext cx="2379318" cy="707886"/>
          </a:xfrm>
          <a:prstGeom prst="rect">
            <a:avLst/>
          </a:prstGeom>
          <a:ln>
            <a:solidFill>
              <a:schemeClr val="accent1">
                <a:lumMod val="90000"/>
                <a:lumOff val="1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pouvant impliquer de façon transitoire le recours à une méthode de suppléance, dans l’attente le cas échéant d’un transfert en réanimation.  </a:t>
            </a:r>
          </a:p>
        </p:txBody>
      </p:sp>
      <p:sp>
        <p:nvSpPr>
          <p:cNvPr id="62" name="ZoneTexte 61"/>
          <p:cNvSpPr txBox="1"/>
          <p:nvPr/>
        </p:nvSpPr>
        <p:spPr>
          <a:xfrm>
            <a:off x="4131564" y="1827353"/>
            <a:ext cx="1974347" cy="553998"/>
          </a:xfrm>
          <a:prstGeom prst="rect">
            <a:avLst/>
          </a:prstGeom>
          <a:ln>
            <a:solidFill>
              <a:schemeClr val="accent1">
                <a:lumMod val="90000"/>
                <a:lumOff val="1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sont susceptibles de présenter une ou plusieurs défaillances aiguës </a:t>
            </a:r>
          </a:p>
        </p:txBody>
      </p:sp>
      <p:sp>
        <p:nvSpPr>
          <p:cNvPr id="63" name="ZoneTexte 62"/>
          <p:cNvSpPr txBox="1"/>
          <p:nvPr/>
        </p:nvSpPr>
        <p:spPr>
          <a:xfrm>
            <a:off x="4175665" y="2549211"/>
            <a:ext cx="1959296" cy="707886"/>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présentent ou sont susceptibles de présenter une défaillance aigue liée à une pathologie cardiovasculaire</a:t>
            </a:r>
          </a:p>
        </p:txBody>
      </p:sp>
      <p:sp>
        <p:nvSpPr>
          <p:cNvPr id="64" name="ZoneTexte 63"/>
          <p:cNvSpPr txBox="1"/>
          <p:nvPr/>
        </p:nvSpPr>
        <p:spPr>
          <a:xfrm>
            <a:off x="6393943" y="2644856"/>
            <a:ext cx="2354770" cy="553998"/>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I</a:t>
            </a:r>
            <a:r>
              <a:rPr lang="fr-FR" sz="1000" dirty="0" smtClean="0"/>
              <a:t>mposant </a:t>
            </a:r>
            <a:r>
              <a:rPr lang="fr-FR" sz="1000" dirty="0"/>
              <a:t>des traitements spécifiques cardiologiques et pouvant impliquer le recours à une méthode de suppléance</a:t>
            </a:r>
          </a:p>
        </p:txBody>
      </p:sp>
      <p:sp>
        <p:nvSpPr>
          <p:cNvPr id="65" name="ZoneTexte 64"/>
          <p:cNvSpPr txBox="1"/>
          <p:nvPr/>
        </p:nvSpPr>
        <p:spPr>
          <a:xfrm>
            <a:off x="4155503" y="4091555"/>
            <a:ext cx="1979458" cy="707886"/>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présentent ou sont susceptibles de présenter une défaillance aigue liée à une pathologie hématologique</a:t>
            </a:r>
          </a:p>
        </p:txBody>
      </p:sp>
      <p:sp>
        <p:nvSpPr>
          <p:cNvPr id="66" name="ZoneTexte 65"/>
          <p:cNvSpPr txBox="1"/>
          <p:nvPr/>
        </p:nvSpPr>
        <p:spPr>
          <a:xfrm>
            <a:off x="4164679" y="3325742"/>
            <a:ext cx="1970282" cy="707886"/>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présentent ou sont susceptibles de présenter une défaillance aigue liée à une pathologie neuro-vasculaire</a:t>
            </a:r>
          </a:p>
        </p:txBody>
      </p:sp>
      <p:sp>
        <p:nvSpPr>
          <p:cNvPr id="67" name="ZoneTexte 66"/>
          <p:cNvSpPr txBox="1"/>
          <p:nvPr/>
        </p:nvSpPr>
        <p:spPr>
          <a:xfrm>
            <a:off x="6434324" y="4169039"/>
            <a:ext cx="2314389" cy="553998"/>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smtClean="0"/>
              <a:t>imposant </a:t>
            </a:r>
            <a:r>
              <a:rPr lang="fr-FR" sz="1000" dirty="0"/>
              <a:t>des traitements spécifiques hématologiques nécessitant un ou des séjours en secteur stérile</a:t>
            </a:r>
          </a:p>
        </p:txBody>
      </p:sp>
      <p:sp>
        <p:nvSpPr>
          <p:cNvPr id="68" name="ZoneTexte 67"/>
          <p:cNvSpPr txBox="1"/>
          <p:nvPr/>
        </p:nvSpPr>
        <p:spPr>
          <a:xfrm>
            <a:off x="6400965" y="3402686"/>
            <a:ext cx="2347748" cy="553998"/>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imposant des traitements spécifiques neuro-vasculaires, de prévention et de rééducation neurologique et cognitive </a:t>
            </a:r>
          </a:p>
        </p:txBody>
      </p:sp>
      <p:sp>
        <p:nvSpPr>
          <p:cNvPr id="9" name="ZoneTexte 8"/>
          <p:cNvSpPr txBox="1"/>
          <p:nvPr/>
        </p:nvSpPr>
        <p:spPr>
          <a:xfrm>
            <a:off x="6112041" y="4182681"/>
            <a:ext cx="288032"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69" name="ZoneTexte 68"/>
          <p:cNvSpPr txBox="1"/>
          <p:nvPr/>
        </p:nvSpPr>
        <p:spPr>
          <a:xfrm>
            <a:off x="6105911" y="3433445"/>
            <a:ext cx="288032"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70" name="ZoneTexte 69"/>
          <p:cNvSpPr txBox="1"/>
          <p:nvPr/>
        </p:nvSpPr>
        <p:spPr>
          <a:xfrm>
            <a:off x="6092762" y="2726181"/>
            <a:ext cx="308203"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71" name="ZoneTexte 70"/>
          <p:cNvSpPr txBox="1"/>
          <p:nvPr/>
        </p:nvSpPr>
        <p:spPr>
          <a:xfrm>
            <a:off x="6081363" y="1872753"/>
            <a:ext cx="288032"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72" name="ZoneTexte 71"/>
          <p:cNvSpPr txBox="1"/>
          <p:nvPr/>
        </p:nvSpPr>
        <p:spPr>
          <a:xfrm>
            <a:off x="6081363" y="1301372"/>
            <a:ext cx="288032"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10" name="ZoneTexte 9"/>
          <p:cNvSpPr txBox="1"/>
          <p:nvPr/>
        </p:nvSpPr>
        <p:spPr>
          <a:xfrm>
            <a:off x="238723" y="1135205"/>
            <a:ext cx="636514" cy="523220"/>
          </a:xfrm>
          <a:prstGeom prst="rect">
            <a:avLst/>
          </a:prstGeom>
          <a:noFill/>
        </p:spPr>
        <p:txBody>
          <a:bodyPr wrap="square" rtlCol="0">
            <a:spAutoFit/>
          </a:bodyPr>
          <a:lstStyle/>
          <a:p>
            <a:r>
              <a:rPr lang="fr-FR" sz="2800" b="1" dirty="0" smtClean="0">
                <a:solidFill>
                  <a:schemeClr val="accent1"/>
                </a:solidFill>
              </a:rPr>
              <a:t>1</a:t>
            </a:r>
            <a:endParaRPr lang="fr-FR" sz="2800" b="1" dirty="0">
              <a:solidFill>
                <a:schemeClr val="accent1"/>
              </a:solidFill>
            </a:endParaRPr>
          </a:p>
        </p:txBody>
      </p:sp>
      <p:sp>
        <p:nvSpPr>
          <p:cNvPr id="74" name="ZoneTexte 73"/>
          <p:cNvSpPr txBox="1"/>
          <p:nvPr/>
        </p:nvSpPr>
        <p:spPr>
          <a:xfrm>
            <a:off x="556980" y="1830988"/>
            <a:ext cx="636514" cy="523220"/>
          </a:xfrm>
          <a:prstGeom prst="rect">
            <a:avLst/>
          </a:prstGeom>
          <a:noFill/>
        </p:spPr>
        <p:txBody>
          <a:bodyPr wrap="square" rtlCol="0">
            <a:spAutoFit/>
          </a:bodyPr>
          <a:lstStyle/>
          <a:p>
            <a:r>
              <a:rPr lang="fr-FR" sz="2800" b="1" dirty="0" smtClean="0">
                <a:solidFill>
                  <a:schemeClr val="accent1">
                    <a:lumMod val="90000"/>
                    <a:lumOff val="10000"/>
                  </a:schemeClr>
                </a:solidFill>
              </a:rPr>
              <a:t>2</a:t>
            </a:r>
            <a:endParaRPr lang="fr-FR" sz="2800" b="1" dirty="0">
              <a:solidFill>
                <a:schemeClr val="accent1">
                  <a:lumMod val="90000"/>
                  <a:lumOff val="10000"/>
                </a:schemeClr>
              </a:solidFill>
            </a:endParaRPr>
          </a:p>
        </p:txBody>
      </p:sp>
      <p:sp>
        <p:nvSpPr>
          <p:cNvPr id="75" name="ZoneTexte 74"/>
          <p:cNvSpPr txBox="1"/>
          <p:nvPr/>
        </p:nvSpPr>
        <p:spPr>
          <a:xfrm>
            <a:off x="640096" y="2581696"/>
            <a:ext cx="636514" cy="523220"/>
          </a:xfrm>
          <a:prstGeom prst="rect">
            <a:avLst/>
          </a:prstGeom>
          <a:noFill/>
        </p:spPr>
        <p:txBody>
          <a:bodyPr wrap="square" rtlCol="0">
            <a:spAutoFit/>
          </a:bodyPr>
          <a:lstStyle/>
          <a:p>
            <a:r>
              <a:rPr lang="fr-FR" sz="2800" b="1" dirty="0" smtClean="0">
                <a:solidFill>
                  <a:schemeClr val="accent1">
                    <a:lumMod val="75000"/>
                    <a:lumOff val="25000"/>
                  </a:schemeClr>
                </a:solidFill>
              </a:rPr>
              <a:t>3</a:t>
            </a:r>
            <a:endParaRPr lang="fr-FR" sz="2800" b="1" dirty="0">
              <a:solidFill>
                <a:schemeClr val="accent1">
                  <a:lumMod val="75000"/>
                  <a:lumOff val="25000"/>
                </a:schemeClr>
              </a:solidFill>
            </a:endParaRPr>
          </a:p>
        </p:txBody>
      </p:sp>
      <p:sp>
        <p:nvSpPr>
          <p:cNvPr id="76" name="ZoneTexte 75"/>
          <p:cNvSpPr txBox="1"/>
          <p:nvPr/>
        </p:nvSpPr>
        <p:spPr>
          <a:xfrm>
            <a:off x="556980" y="3279557"/>
            <a:ext cx="636514" cy="523220"/>
          </a:xfrm>
          <a:prstGeom prst="rect">
            <a:avLst/>
          </a:prstGeom>
          <a:noFill/>
        </p:spPr>
        <p:txBody>
          <a:bodyPr wrap="square" rtlCol="0">
            <a:spAutoFit/>
          </a:bodyPr>
          <a:lstStyle/>
          <a:p>
            <a:r>
              <a:rPr lang="fr-FR" sz="2800" b="1" dirty="0" smtClean="0">
                <a:solidFill>
                  <a:schemeClr val="accent1">
                    <a:lumMod val="75000"/>
                    <a:lumOff val="25000"/>
                  </a:schemeClr>
                </a:solidFill>
              </a:rPr>
              <a:t>4</a:t>
            </a:r>
            <a:endParaRPr lang="fr-FR" sz="2800" b="1" dirty="0">
              <a:solidFill>
                <a:schemeClr val="accent1">
                  <a:lumMod val="75000"/>
                  <a:lumOff val="25000"/>
                </a:schemeClr>
              </a:solidFill>
            </a:endParaRPr>
          </a:p>
        </p:txBody>
      </p:sp>
      <p:sp>
        <p:nvSpPr>
          <p:cNvPr id="77" name="ZoneTexte 76"/>
          <p:cNvSpPr txBox="1"/>
          <p:nvPr/>
        </p:nvSpPr>
        <p:spPr>
          <a:xfrm>
            <a:off x="219225" y="4030687"/>
            <a:ext cx="636514" cy="523220"/>
          </a:xfrm>
          <a:prstGeom prst="rect">
            <a:avLst/>
          </a:prstGeom>
          <a:noFill/>
        </p:spPr>
        <p:txBody>
          <a:bodyPr wrap="square" rtlCol="0">
            <a:spAutoFit/>
          </a:bodyPr>
          <a:lstStyle/>
          <a:p>
            <a:r>
              <a:rPr lang="fr-FR" sz="2800" b="1" dirty="0" smtClean="0">
                <a:solidFill>
                  <a:schemeClr val="accent1">
                    <a:lumMod val="75000"/>
                    <a:lumOff val="25000"/>
                  </a:schemeClr>
                </a:solidFill>
              </a:rPr>
              <a:t>5</a:t>
            </a:r>
            <a:endParaRPr lang="fr-FR" sz="2800" b="1" dirty="0">
              <a:solidFill>
                <a:schemeClr val="accent1">
                  <a:lumMod val="75000"/>
                  <a:lumOff val="25000"/>
                </a:schemeClr>
              </a:solidFill>
            </a:endParaRPr>
          </a:p>
        </p:txBody>
      </p:sp>
      <p:pic>
        <p:nvPicPr>
          <p:cNvPr id="78" name="Image 77"/>
          <p:cNvPicPr>
            <a:picLocks noChangeAspect="1"/>
          </p:cNvPicPr>
          <p:nvPr/>
        </p:nvPicPr>
        <p:blipFill>
          <a:blip r:embed="rId7"/>
          <a:stretch>
            <a:fillRect/>
          </a:stretch>
        </p:blipFill>
        <p:spPr>
          <a:xfrm>
            <a:off x="8322643" y="93649"/>
            <a:ext cx="771654" cy="744203"/>
          </a:xfrm>
          <a:prstGeom prst="rect">
            <a:avLst/>
          </a:prstGeom>
        </p:spPr>
      </p:pic>
    </p:spTree>
    <p:extLst>
      <p:ext uri="{BB962C8B-B14F-4D97-AF65-F5344CB8AC3E}">
        <p14:creationId xmlns:p14="http://schemas.microsoft.com/office/powerpoint/2010/main" val="3385519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1443176" y="-43596"/>
            <a:ext cx="8424863" cy="539991"/>
          </a:xfrm>
        </p:spPr>
        <p:txBody>
          <a:bodyPr>
            <a:normAutofit/>
          </a:bodyPr>
          <a:lstStyle/>
          <a:p>
            <a:r>
              <a:rPr lang="fr-FR" sz="2400" b="0" dirty="0" smtClean="0"/>
              <a:t>Modalité «  soins critiques pédiatriques »  </a:t>
            </a:r>
            <a:endParaRPr lang="fr-FR" sz="2400" b="0" dirty="0"/>
          </a:p>
        </p:txBody>
      </p:sp>
      <p:sp>
        <p:nvSpPr>
          <p:cNvPr id="14" name="Rectangle à coins arrondis 13"/>
          <p:cNvSpPr/>
          <p:nvPr/>
        </p:nvSpPr>
        <p:spPr>
          <a:xfrm>
            <a:off x="3222468" y="932112"/>
            <a:ext cx="2618861" cy="36701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i="1" dirty="0" smtClean="0">
              <a:solidFill>
                <a:schemeClr val="bg1"/>
              </a:solidFill>
            </a:endParaRPr>
          </a:p>
          <a:p>
            <a:pPr algn="ctr"/>
            <a:endParaRPr lang="fr-FR" sz="1200" i="1" dirty="0" smtClean="0">
              <a:solidFill>
                <a:schemeClr val="bg1"/>
              </a:solidFill>
            </a:endParaRPr>
          </a:p>
          <a:p>
            <a:pPr algn="ctr"/>
            <a:endParaRPr lang="fr-FR" sz="1200" i="1" dirty="0">
              <a:solidFill>
                <a:schemeClr val="bg1"/>
              </a:solidFill>
            </a:endParaRPr>
          </a:p>
          <a:p>
            <a:pPr algn="ctr"/>
            <a:r>
              <a:rPr lang="fr-FR" sz="1100" i="1" dirty="0" smtClean="0">
                <a:solidFill>
                  <a:schemeClr val="bg1"/>
                </a:solidFill>
              </a:rPr>
              <a:t>ex </a:t>
            </a:r>
            <a:r>
              <a:rPr lang="fr-FR" sz="1100" i="1" dirty="0">
                <a:solidFill>
                  <a:schemeClr val="bg1"/>
                </a:solidFill>
              </a:rPr>
              <a:t>USC </a:t>
            </a:r>
            <a:r>
              <a:rPr lang="fr-FR" sz="1100" i="1" dirty="0" smtClean="0">
                <a:solidFill>
                  <a:schemeClr val="bg1"/>
                </a:solidFill>
              </a:rPr>
              <a:t>PED upgradée</a:t>
            </a:r>
          </a:p>
          <a:p>
            <a:pPr algn="ctr"/>
            <a:r>
              <a:rPr lang="fr-FR" sz="1100" i="1" dirty="0" smtClean="0">
                <a:solidFill>
                  <a:schemeClr val="bg1"/>
                </a:solidFill>
              </a:rPr>
              <a:t>ex USI PED indifférenciée</a:t>
            </a:r>
            <a:endParaRPr lang="fr-FR" sz="1100" i="1" dirty="0">
              <a:solidFill>
                <a:schemeClr val="bg1"/>
              </a:solidFill>
            </a:endParaRPr>
          </a:p>
          <a:p>
            <a:pPr algn="ctr"/>
            <a:endParaRPr lang="fr-FR" sz="1200" i="1" dirty="0">
              <a:solidFill>
                <a:schemeClr val="bg1"/>
              </a:solidFill>
            </a:endParaRPr>
          </a:p>
        </p:txBody>
      </p:sp>
      <p:cxnSp>
        <p:nvCxnSpPr>
          <p:cNvPr id="16" name="Connecteur droit 15"/>
          <p:cNvCxnSpPr/>
          <p:nvPr/>
        </p:nvCxnSpPr>
        <p:spPr>
          <a:xfrm>
            <a:off x="215967" y="875656"/>
            <a:ext cx="88569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3148889" y="694725"/>
            <a:ext cx="0" cy="3708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6012160" y="718486"/>
            <a:ext cx="0" cy="3708481"/>
          </a:xfrm>
          <a:prstGeom prst="line">
            <a:avLst/>
          </a:prstGeom>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2909910" y="637990"/>
            <a:ext cx="3353315" cy="276999"/>
          </a:xfrm>
          <a:prstGeom prst="rect">
            <a:avLst/>
          </a:prstGeom>
          <a:noFill/>
        </p:spPr>
        <p:txBody>
          <a:bodyPr wrap="square" rtlCol="0">
            <a:spAutoFit/>
          </a:bodyPr>
          <a:lstStyle/>
          <a:p>
            <a:pPr algn="ctr"/>
            <a:r>
              <a:rPr lang="fr-FR" sz="1200" dirty="0"/>
              <a:t>s</a:t>
            </a:r>
            <a:r>
              <a:rPr lang="fr-FR" sz="1200" dirty="0" smtClean="0"/>
              <a:t>ite sans réanimation pédiatrique </a:t>
            </a:r>
            <a:endParaRPr lang="fr-FR" sz="1200" dirty="0"/>
          </a:p>
        </p:txBody>
      </p:sp>
      <p:sp>
        <p:nvSpPr>
          <p:cNvPr id="23" name="ZoneTexte 22"/>
          <p:cNvSpPr txBox="1"/>
          <p:nvPr/>
        </p:nvSpPr>
        <p:spPr>
          <a:xfrm>
            <a:off x="61855" y="661280"/>
            <a:ext cx="3117985" cy="276999"/>
          </a:xfrm>
          <a:prstGeom prst="rect">
            <a:avLst/>
          </a:prstGeom>
          <a:noFill/>
        </p:spPr>
        <p:txBody>
          <a:bodyPr wrap="square" rtlCol="0">
            <a:spAutoFit/>
          </a:bodyPr>
          <a:lstStyle/>
          <a:p>
            <a:pPr algn="ctr"/>
            <a:r>
              <a:rPr lang="fr-FR" sz="1200" dirty="0" smtClean="0"/>
              <a:t>site avec réanimation pédiatrique </a:t>
            </a:r>
            <a:endParaRPr lang="fr-FR" sz="1200" dirty="0"/>
          </a:p>
        </p:txBody>
      </p:sp>
      <p:sp>
        <p:nvSpPr>
          <p:cNvPr id="24" name="ZoneTexte 23"/>
          <p:cNvSpPr txBox="1"/>
          <p:nvPr/>
        </p:nvSpPr>
        <p:spPr>
          <a:xfrm>
            <a:off x="659925" y="1575093"/>
            <a:ext cx="2360245" cy="1538883"/>
          </a:xfrm>
          <a:prstGeom prst="rect">
            <a:avLst/>
          </a:prstGeom>
          <a:noFill/>
        </p:spPr>
        <p:txBody>
          <a:bodyPr wrap="square" rtlCol="0">
            <a:spAutoFit/>
          </a:bodyPr>
          <a:lstStyle/>
          <a:p>
            <a:r>
              <a:rPr lang="fr-FR" sz="1200" i="1" dirty="0" smtClean="0">
                <a:solidFill>
                  <a:schemeClr val="bg1"/>
                </a:solidFill>
              </a:rPr>
              <a:t>Mention « soins critiques » </a:t>
            </a:r>
          </a:p>
          <a:p>
            <a:endParaRPr lang="fr-FR" sz="1600" dirty="0" smtClean="0">
              <a:solidFill>
                <a:schemeClr val="bg1"/>
              </a:solidFill>
            </a:endParaRPr>
          </a:p>
          <a:p>
            <a:endParaRPr lang="fr-FR" sz="1600" dirty="0">
              <a:solidFill>
                <a:schemeClr val="bg1"/>
              </a:solidFill>
            </a:endParaRPr>
          </a:p>
          <a:p>
            <a:endParaRPr lang="fr-FR" sz="1600" dirty="0" smtClean="0">
              <a:solidFill>
                <a:schemeClr val="bg1"/>
              </a:solidFill>
            </a:endParaRPr>
          </a:p>
          <a:p>
            <a:endParaRPr lang="fr-FR" sz="1600" dirty="0">
              <a:solidFill>
                <a:schemeClr val="bg1"/>
              </a:solidFill>
            </a:endParaRPr>
          </a:p>
          <a:p>
            <a:endParaRPr lang="fr-FR" dirty="0"/>
          </a:p>
        </p:txBody>
      </p:sp>
      <p:sp>
        <p:nvSpPr>
          <p:cNvPr id="31" name="ZoneTexte 30"/>
          <p:cNvSpPr txBox="1"/>
          <p:nvPr/>
        </p:nvSpPr>
        <p:spPr>
          <a:xfrm>
            <a:off x="456823" y="3657526"/>
            <a:ext cx="2386095" cy="769441"/>
          </a:xfrm>
          <a:prstGeom prst="rect">
            <a:avLst/>
          </a:prstGeom>
          <a:noFill/>
        </p:spPr>
        <p:txBody>
          <a:bodyPr wrap="square" rtlCol="0">
            <a:spAutoFit/>
          </a:bodyPr>
          <a:lstStyle/>
          <a:p>
            <a:pPr algn="ctr"/>
            <a:r>
              <a:rPr lang="fr-FR" sz="1100" i="1" dirty="0">
                <a:solidFill>
                  <a:schemeClr val="bg1"/>
                </a:solidFill>
              </a:rPr>
              <a:t>Possibilité d’unité de </a:t>
            </a:r>
            <a:r>
              <a:rPr lang="fr-FR" sz="1100" i="1" dirty="0" smtClean="0">
                <a:solidFill>
                  <a:schemeClr val="bg1"/>
                </a:solidFill>
              </a:rPr>
              <a:t>soins</a:t>
            </a:r>
          </a:p>
          <a:p>
            <a:pPr algn="ctr"/>
            <a:r>
              <a:rPr lang="fr-FR" sz="1100" i="1" dirty="0" smtClean="0">
                <a:solidFill>
                  <a:schemeClr val="bg1"/>
                </a:solidFill>
              </a:rPr>
              <a:t> </a:t>
            </a:r>
            <a:r>
              <a:rPr lang="fr-FR" sz="1100" i="1" dirty="0">
                <a:solidFill>
                  <a:schemeClr val="bg1"/>
                </a:solidFill>
              </a:rPr>
              <a:t>intensifs dédiée aux patients </a:t>
            </a:r>
            <a:endParaRPr lang="fr-FR" sz="1100" i="1" dirty="0" smtClean="0">
              <a:solidFill>
                <a:schemeClr val="bg1"/>
              </a:solidFill>
            </a:endParaRPr>
          </a:p>
          <a:p>
            <a:pPr algn="ctr"/>
            <a:r>
              <a:rPr lang="fr-FR" sz="1100" i="1" dirty="0" smtClean="0">
                <a:solidFill>
                  <a:schemeClr val="bg1"/>
                </a:solidFill>
              </a:rPr>
              <a:t>d’une </a:t>
            </a:r>
            <a:r>
              <a:rPr lang="fr-FR" sz="1100" i="1" dirty="0">
                <a:solidFill>
                  <a:schemeClr val="bg1"/>
                </a:solidFill>
              </a:rPr>
              <a:t>spécialité </a:t>
            </a:r>
          </a:p>
          <a:p>
            <a:pPr algn="ctr"/>
            <a:r>
              <a:rPr lang="fr-FR" sz="1100" i="1" dirty="0">
                <a:solidFill>
                  <a:schemeClr val="bg1"/>
                </a:solidFill>
              </a:rPr>
              <a:t>(hors USIC, USINV, USIH)</a:t>
            </a:r>
          </a:p>
        </p:txBody>
      </p:sp>
      <p:sp>
        <p:nvSpPr>
          <p:cNvPr id="36" name="Rectangle à coins arrondis 35"/>
          <p:cNvSpPr/>
          <p:nvPr/>
        </p:nvSpPr>
        <p:spPr>
          <a:xfrm>
            <a:off x="565690" y="1963397"/>
            <a:ext cx="2153487" cy="138621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à coins arrondis 36"/>
          <p:cNvSpPr/>
          <p:nvPr/>
        </p:nvSpPr>
        <p:spPr>
          <a:xfrm>
            <a:off x="522520" y="3623565"/>
            <a:ext cx="2196657" cy="846400"/>
          </a:xfrm>
          <a:prstGeom prst="round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à coins arrondis 33"/>
          <p:cNvSpPr/>
          <p:nvPr/>
        </p:nvSpPr>
        <p:spPr>
          <a:xfrm>
            <a:off x="6270089" y="953890"/>
            <a:ext cx="2544932" cy="3625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i="1" dirty="0" smtClean="0">
              <a:solidFill>
                <a:schemeClr val="bg1"/>
              </a:solidFill>
            </a:endParaRPr>
          </a:p>
        </p:txBody>
      </p:sp>
      <p:sp>
        <p:nvSpPr>
          <p:cNvPr id="51" name="ZoneTexte 50"/>
          <p:cNvSpPr txBox="1"/>
          <p:nvPr/>
        </p:nvSpPr>
        <p:spPr>
          <a:xfrm>
            <a:off x="6012160" y="655113"/>
            <a:ext cx="3006129" cy="276999"/>
          </a:xfrm>
          <a:prstGeom prst="rect">
            <a:avLst/>
          </a:prstGeom>
          <a:noFill/>
        </p:spPr>
        <p:txBody>
          <a:bodyPr wrap="square" rtlCol="0">
            <a:spAutoFit/>
          </a:bodyPr>
          <a:lstStyle/>
          <a:p>
            <a:r>
              <a:rPr lang="fr-FR" sz="1200" dirty="0"/>
              <a:t>s</a:t>
            </a:r>
            <a:r>
              <a:rPr lang="fr-FR" sz="1200" dirty="0" smtClean="0"/>
              <a:t>ite avec ou sans réanimation pédiatrique</a:t>
            </a:r>
            <a:endParaRPr lang="fr-FR" sz="1200" dirty="0"/>
          </a:p>
        </p:txBody>
      </p:sp>
      <p:sp>
        <p:nvSpPr>
          <p:cNvPr id="33" name="ZoneTexte 32"/>
          <p:cNvSpPr txBox="1"/>
          <p:nvPr/>
        </p:nvSpPr>
        <p:spPr>
          <a:xfrm>
            <a:off x="3211338" y="963052"/>
            <a:ext cx="2700806" cy="553998"/>
          </a:xfrm>
          <a:prstGeom prst="rect">
            <a:avLst/>
          </a:prstGeom>
          <a:noFill/>
        </p:spPr>
        <p:txBody>
          <a:bodyPr wrap="square" rtlCol="0">
            <a:spAutoFit/>
          </a:bodyPr>
          <a:lstStyle/>
          <a:p>
            <a:pPr algn="ctr"/>
            <a:r>
              <a:rPr lang="fr-FR" sz="1000" i="1" dirty="0" smtClean="0">
                <a:solidFill>
                  <a:schemeClr val="bg1"/>
                </a:solidFill>
              </a:rPr>
              <a:t> </a:t>
            </a:r>
            <a:r>
              <a:rPr lang="fr-FR" sz="1000" b="1" i="1" dirty="0" smtClean="0">
                <a:solidFill>
                  <a:schemeClr val="bg1"/>
                </a:solidFill>
              </a:rPr>
              <a:t>Mention  3° </a:t>
            </a:r>
          </a:p>
          <a:p>
            <a:pPr algn="ctr"/>
            <a:r>
              <a:rPr lang="fr-FR" sz="1000" b="1" i="1" dirty="0" smtClean="0">
                <a:solidFill>
                  <a:schemeClr val="bg1"/>
                </a:solidFill>
              </a:rPr>
              <a:t>«</a:t>
            </a:r>
            <a:r>
              <a:rPr lang="fr-FR" sz="1000" b="1" i="1" dirty="0">
                <a:solidFill>
                  <a:schemeClr val="bg1"/>
                </a:solidFill>
              </a:rPr>
              <a:t> </a:t>
            </a:r>
            <a:r>
              <a:rPr lang="fr-FR" sz="1000" b="1" i="1" dirty="0" smtClean="0">
                <a:solidFill>
                  <a:schemeClr val="bg1"/>
                </a:solidFill>
              </a:rPr>
              <a:t>soins intensifs  pédiatriques </a:t>
            </a:r>
          </a:p>
          <a:p>
            <a:pPr algn="ctr"/>
            <a:r>
              <a:rPr lang="fr-FR" sz="1000" b="1" i="1" dirty="0" smtClean="0">
                <a:solidFill>
                  <a:schemeClr val="bg1"/>
                </a:solidFill>
              </a:rPr>
              <a:t>polyvalents dérogatoires</a:t>
            </a:r>
            <a:r>
              <a:rPr lang="fr-FR" sz="1000" b="1" i="1" dirty="0">
                <a:solidFill>
                  <a:schemeClr val="bg1"/>
                </a:solidFill>
              </a:rPr>
              <a:t> » </a:t>
            </a:r>
            <a:endParaRPr lang="fr-FR" sz="1000" b="1" dirty="0" smtClean="0">
              <a:solidFill>
                <a:schemeClr val="bg1"/>
              </a:solidFill>
            </a:endParaRPr>
          </a:p>
        </p:txBody>
      </p:sp>
      <p:sp>
        <p:nvSpPr>
          <p:cNvPr id="56" name="Rectangle à coins arrondis 55"/>
          <p:cNvSpPr/>
          <p:nvPr/>
        </p:nvSpPr>
        <p:spPr>
          <a:xfrm>
            <a:off x="225816" y="889276"/>
            <a:ext cx="2790064" cy="3842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smtClean="0">
                <a:solidFill>
                  <a:schemeClr val="bg1"/>
                </a:solidFill>
              </a:rPr>
              <a:t> </a:t>
            </a:r>
          </a:p>
          <a:p>
            <a:pPr algn="ctr"/>
            <a:endParaRPr lang="fr-FR" sz="1000" i="1" dirty="0" smtClean="0">
              <a:solidFill>
                <a:schemeClr val="bg1"/>
              </a:solidFill>
            </a:endParaRPr>
          </a:p>
          <a:p>
            <a:pPr algn="ctr"/>
            <a:endParaRPr lang="fr-FR" sz="1000" b="1" i="1" dirty="0" smtClean="0">
              <a:solidFill>
                <a:schemeClr val="bg1"/>
              </a:solidFill>
            </a:endParaRPr>
          </a:p>
          <a:p>
            <a:pPr algn="ctr"/>
            <a:r>
              <a:rPr lang="fr-FR" sz="1000" b="1" i="1" dirty="0" smtClean="0">
                <a:solidFill>
                  <a:schemeClr val="bg1"/>
                </a:solidFill>
              </a:rPr>
              <a:t>Mention 2° «</a:t>
            </a:r>
            <a:r>
              <a:rPr lang="fr-FR" sz="1000" b="1" i="1" dirty="0">
                <a:solidFill>
                  <a:schemeClr val="bg1"/>
                </a:solidFill>
              </a:rPr>
              <a:t> réanimation et soins intensifs </a:t>
            </a:r>
            <a:r>
              <a:rPr lang="fr-FR" sz="1000" b="1" i="1" dirty="0" smtClean="0">
                <a:solidFill>
                  <a:schemeClr val="bg1"/>
                </a:solidFill>
              </a:rPr>
              <a:t>pédiatriques polyvalents, et de spécialité le cas échéant</a:t>
            </a:r>
            <a:r>
              <a:rPr lang="fr-FR" sz="1000" b="1" i="1" dirty="0">
                <a:solidFill>
                  <a:schemeClr val="bg1"/>
                </a:solidFill>
              </a:rPr>
              <a:t> »</a:t>
            </a:r>
          </a:p>
        </p:txBody>
      </p:sp>
      <p:sp>
        <p:nvSpPr>
          <p:cNvPr id="60" name="ZoneTexte 59"/>
          <p:cNvSpPr txBox="1"/>
          <p:nvPr/>
        </p:nvSpPr>
        <p:spPr>
          <a:xfrm>
            <a:off x="6415181" y="1779525"/>
            <a:ext cx="2282985" cy="76944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fr-FR"/>
            </a:defPPr>
            <a:lvl1pPr algn="ctr">
              <a:defRPr sz="11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FR" dirty="0" smtClean="0"/>
          </a:p>
          <a:p>
            <a:r>
              <a:rPr lang="fr-FR" dirty="0" smtClean="0"/>
              <a:t>USI  PED </a:t>
            </a:r>
          </a:p>
          <a:p>
            <a:r>
              <a:rPr lang="fr-FR" dirty="0" smtClean="0"/>
              <a:t>d’hématologie</a:t>
            </a:r>
          </a:p>
          <a:p>
            <a:r>
              <a:rPr lang="fr-FR" dirty="0" smtClean="0"/>
              <a:t> </a:t>
            </a:r>
            <a:endParaRPr lang="fr-FR" dirty="0"/>
          </a:p>
        </p:txBody>
      </p:sp>
      <p:sp>
        <p:nvSpPr>
          <p:cNvPr id="35" name="ZoneTexte 34"/>
          <p:cNvSpPr txBox="1"/>
          <p:nvPr/>
        </p:nvSpPr>
        <p:spPr>
          <a:xfrm>
            <a:off x="302832" y="877444"/>
            <a:ext cx="2657442" cy="553998"/>
          </a:xfrm>
          <a:prstGeom prst="rect">
            <a:avLst/>
          </a:prstGeom>
          <a:noFill/>
        </p:spPr>
        <p:txBody>
          <a:bodyPr wrap="square" rtlCol="0">
            <a:spAutoFit/>
          </a:bodyPr>
          <a:lstStyle/>
          <a:p>
            <a:pPr algn="ctr"/>
            <a:r>
              <a:rPr lang="fr-FR" sz="1000" b="1" i="1" dirty="0" smtClean="0">
                <a:solidFill>
                  <a:schemeClr val="bg1"/>
                </a:solidFill>
              </a:rPr>
              <a:t>Mention 1° « réanimation </a:t>
            </a:r>
            <a:r>
              <a:rPr lang="fr-FR" sz="1000" b="1" i="1" dirty="0">
                <a:solidFill>
                  <a:schemeClr val="bg1"/>
                </a:solidFill>
              </a:rPr>
              <a:t>de </a:t>
            </a:r>
            <a:r>
              <a:rPr lang="fr-FR" sz="1000" b="1" i="1" dirty="0" smtClean="0">
                <a:solidFill>
                  <a:schemeClr val="bg1"/>
                </a:solidFill>
              </a:rPr>
              <a:t>recours et soins intensifs pédiatriques polyvalents, et de spécialité le cas échéant »</a:t>
            </a:r>
          </a:p>
        </p:txBody>
      </p:sp>
      <p:sp>
        <p:nvSpPr>
          <p:cNvPr id="43" name="ZoneTexte 42"/>
          <p:cNvSpPr txBox="1"/>
          <p:nvPr/>
        </p:nvSpPr>
        <p:spPr>
          <a:xfrm>
            <a:off x="6263225" y="1028141"/>
            <a:ext cx="2527980" cy="553998"/>
          </a:xfrm>
          <a:prstGeom prst="rect">
            <a:avLst/>
          </a:prstGeom>
          <a:noFill/>
        </p:spPr>
        <p:txBody>
          <a:bodyPr wrap="square" rtlCol="0">
            <a:spAutoFit/>
          </a:bodyPr>
          <a:lstStyle/>
          <a:p>
            <a:pPr algn="ctr"/>
            <a:r>
              <a:rPr lang="fr-FR" sz="1000" b="1" i="1" dirty="0">
                <a:solidFill>
                  <a:schemeClr val="bg1"/>
                </a:solidFill>
              </a:rPr>
              <a:t>Mention </a:t>
            </a:r>
            <a:r>
              <a:rPr lang="fr-FR" sz="1000" b="1" i="1" dirty="0" smtClean="0">
                <a:solidFill>
                  <a:schemeClr val="bg1"/>
                </a:solidFill>
              </a:rPr>
              <a:t> 4° </a:t>
            </a:r>
          </a:p>
          <a:p>
            <a:pPr algn="ctr"/>
            <a:r>
              <a:rPr lang="fr-FR" sz="1000" b="1" i="1" dirty="0" smtClean="0">
                <a:solidFill>
                  <a:schemeClr val="bg1"/>
                </a:solidFill>
              </a:rPr>
              <a:t>«</a:t>
            </a:r>
            <a:r>
              <a:rPr lang="fr-FR" sz="1000" b="1" i="1" dirty="0">
                <a:solidFill>
                  <a:schemeClr val="bg1"/>
                </a:solidFill>
              </a:rPr>
              <a:t> soins intensifs pédiatriques d’hématologie »</a:t>
            </a:r>
          </a:p>
        </p:txBody>
      </p:sp>
      <p:sp>
        <p:nvSpPr>
          <p:cNvPr id="49" name="ZoneTexte 48"/>
          <p:cNvSpPr txBox="1"/>
          <p:nvPr/>
        </p:nvSpPr>
        <p:spPr>
          <a:xfrm>
            <a:off x="370312" y="1450285"/>
            <a:ext cx="2450737" cy="86177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000" dirty="0">
                <a:solidFill>
                  <a:schemeClr val="bg1"/>
                </a:solidFill>
              </a:rPr>
              <a:t>Unité de </a:t>
            </a:r>
            <a:r>
              <a:rPr lang="fr-FR" sz="1000" dirty="0" smtClean="0">
                <a:solidFill>
                  <a:schemeClr val="bg1"/>
                </a:solidFill>
              </a:rPr>
              <a:t>réanimation pédiatrique </a:t>
            </a:r>
          </a:p>
          <a:p>
            <a:pPr algn="ctr"/>
            <a:r>
              <a:rPr lang="fr-FR" sz="1000" dirty="0" smtClean="0">
                <a:solidFill>
                  <a:schemeClr val="bg1"/>
                </a:solidFill>
              </a:rPr>
              <a:t>de recours</a:t>
            </a:r>
          </a:p>
          <a:p>
            <a:pPr algn="ctr"/>
            <a:endParaRPr lang="fr-FR" sz="1000" dirty="0" smtClean="0">
              <a:solidFill>
                <a:schemeClr val="bg1"/>
              </a:solidFill>
            </a:endParaRPr>
          </a:p>
          <a:p>
            <a:pPr algn="ctr"/>
            <a:r>
              <a:rPr lang="fr-FR" sz="1000" dirty="0" smtClean="0">
                <a:solidFill>
                  <a:schemeClr val="bg1"/>
                </a:solidFill>
              </a:rPr>
              <a:t>USI PED polyvalents contigüe </a:t>
            </a:r>
          </a:p>
          <a:p>
            <a:pPr algn="ctr"/>
            <a:r>
              <a:rPr lang="fr-FR" sz="1000" i="1" dirty="0" smtClean="0">
                <a:solidFill>
                  <a:schemeClr val="bg1"/>
                </a:solidFill>
              </a:rPr>
              <a:t>(ex USC PED à proximité immédiate)</a:t>
            </a:r>
            <a:endParaRPr lang="fr-FR" sz="1000" i="1" dirty="0">
              <a:solidFill>
                <a:schemeClr val="bg1"/>
              </a:solidFill>
            </a:endParaRPr>
          </a:p>
        </p:txBody>
      </p:sp>
      <p:sp>
        <p:nvSpPr>
          <p:cNvPr id="50" name="ZoneTexte 49"/>
          <p:cNvSpPr txBox="1"/>
          <p:nvPr/>
        </p:nvSpPr>
        <p:spPr>
          <a:xfrm>
            <a:off x="355964" y="3396847"/>
            <a:ext cx="2537745"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000" dirty="0">
                <a:solidFill>
                  <a:schemeClr val="bg1"/>
                </a:solidFill>
              </a:rPr>
              <a:t>Unité de </a:t>
            </a:r>
            <a:r>
              <a:rPr lang="fr-FR" sz="1000" dirty="0" smtClean="0">
                <a:solidFill>
                  <a:schemeClr val="bg1"/>
                </a:solidFill>
              </a:rPr>
              <a:t>réanimation pédiatrique</a:t>
            </a:r>
          </a:p>
          <a:p>
            <a:pPr algn="ctr"/>
            <a:endParaRPr lang="fr-FR" sz="1000" dirty="0" smtClean="0">
              <a:solidFill>
                <a:schemeClr val="bg1"/>
              </a:solidFill>
            </a:endParaRPr>
          </a:p>
          <a:p>
            <a:pPr algn="ctr"/>
            <a:r>
              <a:rPr lang="fr-FR" sz="1000" dirty="0" smtClean="0">
                <a:solidFill>
                  <a:schemeClr val="bg1"/>
                </a:solidFill>
              </a:rPr>
              <a:t>USI PED polyvalents contigüe</a:t>
            </a:r>
          </a:p>
          <a:p>
            <a:pPr algn="ctr"/>
            <a:r>
              <a:rPr lang="fr-FR" sz="1000" i="1" dirty="0">
                <a:solidFill>
                  <a:schemeClr val="bg1"/>
                </a:solidFill>
              </a:rPr>
              <a:t>ex </a:t>
            </a:r>
            <a:r>
              <a:rPr lang="fr-FR" sz="1000" i="1" dirty="0" smtClean="0">
                <a:solidFill>
                  <a:schemeClr val="bg1"/>
                </a:solidFill>
              </a:rPr>
              <a:t>USC PED à </a:t>
            </a:r>
            <a:r>
              <a:rPr lang="fr-FR" sz="1000" i="1" dirty="0">
                <a:solidFill>
                  <a:schemeClr val="bg1"/>
                </a:solidFill>
              </a:rPr>
              <a:t>proximité immédiate</a:t>
            </a:r>
            <a:r>
              <a:rPr lang="fr-FR" sz="1000" i="1" dirty="0" smtClean="0">
                <a:solidFill>
                  <a:schemeClr val="bg1"/>
                </a:solidFill>
              </a:rPr>
              <a:t>)</a:t>
            </a:r>
            <a:endParaRPr lang="fr-FR" sz="1000" i="1" dirty="0">
              <a:solidFill>
                <a:schemeClr val="bg1"/>
              </a:solidFill>
            </a:endParaRPr>
          </a:p>
        </p:txBody>
      </p:sp>
      <p:sp>
        <p:nvSpPr>
          <p:cNvPr id="53" name="ZoneTexte 52"/>
          <p:cNvSpPr txBox="1"/>
          <p:nvPr/>
        </p:nvSpPr>
        <p:spPr>
          <a:xfrm>
            <a:off x="3309368" y="1734704"/>
            <a:ext cx="2436471" cy="76944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fr-FR"/>
            </a:defPPr>
            <a:lvl1pPr algn="ctr">
              <a:defRPr sz="11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FR" dirty="0" smtClean="0"/>
          </a:p>
          <a:p>
            <a:r>
              <a:rPr lang="fr-FR" dirty="0" smtClean="0"/>
              <a:t>USI PED</a:t>
            </a:r>
          </a:p>
          <a:p>
            <a:r>
              <a:rPr lang="fr-FR" dirty="0" smtClean="0"/>
              <a:t>polyvalents dérogatoires</a:t>
            </a:r>
          </a:p>
          <a:p>
            <a:r>
              <a:rPr lang="fr-FR" dirty="0" smtClean="0"/>
              <a:t> </a:t>
            </a:r>
            <a:endParaRPr lang="fr-FR" dirty="0"/>
          </a:p>
        </p:txBody>
      </p:sp>
      <p:sp>
        <p:nvSpPr>
          <p:cNvPr id="57" name="Rectangle 56"/>
          <p:cNvSpPr/>
          <p:nvPr/>
        </p:nvSpPr>
        <p:spPr>
          <a:xfrm>
            <a:off x="292126" y="4847626"/>
            <a:ext cx="8518863" cy="2542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050" i="1" dirty="0">
                <a:solidFill>
                  <a:schemeClr val="accent1"/>
                </a:solidFill>
              </a:rPr>
              <a:t>Hors soins </a:t>
            </a:r>
            <a:r>
              <a:rPr lang="fr-FR" sz="1050" i="1" dirty="0" smtClean="0">
                <a:solidFill>
                  <a:schemeClr val="accent1"/>
                </a:solidFill>
              </a:rPr>
              <a:t>critiques pédiatriques  </a:t>
            </a:r>
            <a:r>
              <a:rPr lang="fr-FR" sz="1050" i="1" dirty="0">
                <a:solidFill>
                  <a:schemeClr val="accent1"/>
                </a:solidFill>
              </a:rPr>
              <a:t>: </a:t>
            </a:r>
            <a:r>
              <a:rPr lang="fr-FR" sz="1050" i="1" dirty="0" smtClean="0">
                <a:solidFill>
                  <a:schemeClr val="accent1"/>
                </a:solidFill>
              </a:rPr>
              <a:t>ex USC PED </a:t>
            </a:r>
            <a:r>
              <a:rPr lang="fr-FR" sz="1050" i="1" dirty="0">
                <a:solidFill>
                  <a:schemeClr val="accent1"/>
                </a:solidFill>
              </a:rPr>
              <a:t>à distance de la </a:t>
            </a:r>
            <a:r>
              <a:rPr lang="fr-FR" sz="1050" i="1" dirty="0" smtClean="0">
                <a:solidFill>
                  <a:schemeClr val="accent1"/>
                </a:solidFill>
              </a:rPr>
              <a:t>REA PED </a:t>
            </a:r>
            <a:r>
              <a:rPr lang="fr-FR" sz="1050" i="1" dirty="0">
                <a:solidFill>
                  <a:schemeClr val="accent1"/>
                </a:solidFill>
              </a:rPr>
              <a:t>ou isolées </a:t>
            </a:r>
            <a:r>
              <a:rPr lang="fr-FR" sz="1050" i="1" dirty="0" smtClean="0">
                <a:solidFill>
                  <a:schemeClr val="accent1"/>
                </a:solidFill>
              </a:rPr>
              <a:t>(non upgradées en USIPP) =&gt; </a:t>
            </a:r>
            <a:r>
              <a:rPr lang="fr-FR" sz="1050" i="1" dirty="0">
                <a:solidFill>
                  <a:schemeClr val="accent1"/>
                </a:solidFill>
              </a:rPr>
              <a:t>soins renforcés</a:t>
            </a:r>
          </a:p>
        </p:txBody>
      </p:sp>
      <p:sp>
        <p:nvSpPr>
          <p:cNvPr id="28" name="Espace réservé du pied de page 6"/>
          <p:cNvSpPr>
            <a:spLocks noGrp="1"/>
          </p:cNvSpPr>
          <p:nvPr>
            <p:ph type="ftr" sz="quarter" idx="3"/>
          </p:nvPr>
        </p:nvSpPr>
        <p:spPr>
          <a:xfrm>
            <a:off x="6948264" y="-53688"/>
            <a:ext cx="2124687" cy="360000"/>
          </a:xfrm>
        </p:spPr>
        <p:txBody>
          <a:bodyPr/>
          <a:lstStyle/>
          <a:p>
            <a:r>
              <a:rPr lang="fr-FR" dirty="0" smtClean="0"/>
              <a:t>Direction générale de l’offre de soins</a:t>
            </a:r>
            <a:endParaRPr lang="fr-FR" dirty="0"/>
          </a:p>
        </p:txBody>
      </p:sp>
      <p:sp>
        <p:nvSpPr>
          <p:cNvPr id="32" name="Plus 31"/>
          <p:cNvSpPr/>
          <p:nvPr/>
        </p:nvSpPr>
        <p:spPr>
          <a:xfrm>
            <a:off x="1475567" y="1800143"/>
            <a:ext cx="236505" cy="213694"/>
          </a:xfrm>
          <a:prstGeom prst="mathPlu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Plus 37"/>
          <p:cNvSpPr/>
          <p:nvPr/>
        </p:nvSpPr>
        <p:spPr>
          <a:xfrm>
            <a:off x="1475387" y="3516718"/>
            <a:ext cx="236505" cy="213694"/>
          </a:xfrm>
          <a:prstGeom prst="mathPlus">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395395" y="2385193"/>
            <a:ext cx="2447472"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000" dirty="0" smtClean="0">
                <a:solidFill>
                  <a:schemeClr val="bg1"/>
                </a:solidFill>
              </a:rPr>
              <a:t>Possibilité USI  PED SPE</a:t>
            </a:r>
          </a:p>
          <a:p>
            <a:pPr algn="ctr"/>
            <a:r>
              <a:rPr lang="fr-FR" sz="1000" dirty="0" smtClean="0">
                <a:solidFill>
                  <a:schemeClr val="bg1"/>
                </a:solidFill>
              </a:rPr>
              <a:t> notamment Cardio</a:t>
            </a:r>
          </a:p>
        </p:txBody>
      </p:sp>
      <p:sp>
        <p:nvSpPr>
          <p:cNvPr id="45" name="ZoneTexte 44"/>
          <p:cNvSpPr txBox="1"/>
          <p:nvPr/>
        </p:nvSpPr>
        <p:spPr>
          <a:xfrm>
            <a:off x="348760" y="4178669"/>
            <a:ext cx="2518165"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fr-FR" sz="1000" dirty="0" smtClean="0">
                <a:solidFill>
                  <a:schemeClr val="bg1"/>
                </a:solidFill>
              </a:rPr>
              <a:t>Possibilité USI PED SPE </a:t>
            </a:r>
          </a:p>
          <a:p>
            <a:pPr algn="ctr"/>
            <a:r>
              <a:rPr lang="fr-FR" sz="1000" dirty="0" smtClean="0">
                <a:solidFill>
                  <a:schemeClr val="bg1"/>
                </a:solidFill>
              </a:rPr>
              <a:t>notamment Cardio</a:t>
            </a:r>
          </a:p>
        </p:txBody>
      </p:sp>
      <p:cxnSp>
        <p:nvCxnSpPr>
          <p:cNvPr id="3" name="Connecteur droit 2"/>
          <p:cNvCxnSpPr/>
          <p:nvPr/>
        </p:nvCxnSpPr>
        <p:spPr>
          <a:xfrm>
            <a:off x="189255" y="2850468"/>
            <a:ext cx="2790064" cy="0"/>
          </a:xfrm>
          <a:prstGeom prst="line">
            <a:avLst/>
          </a:prstGeom>
          <a:ln w="2222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0" name="Ruban : incliné vers le haut 18">
            <a:extLst>
              <a:ext uri="{FF2B5EF4-FFF2-40B4-BE49-F238E27FC236}">
                <a16:creationId xmlns:a16="http://schemas.microsoft.com/office/drawing/2014/main" id="{E2A4AEFB-8549-4AEE-8059-F170167B1C96}"/>
              </a:ext>
            </a:extLst>
          </p:cNvPr>
          <p:cNvSpPr/>
          <p:nvPr/>
        </p:nvSpPr>
        <p:spPr>
          <a:xfrm>
            <a:off x="19787" y="349284"/>
            <a:ext cx="8761270" cy="320296"/>
          </a:xfrm>
          <a:prstGeom prst="ribbon2">
            <a:avLst/>
          </a:prstGeom>
          <a:solidFill>
            <a:schemeClr val="accent1"/>
          </a:solidFill>
          <a:ln w="12700"/>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dirty="0" smtClean="0">
                <a:solidFill>
                  <a:prstClr val="white"/>
                </a:solidFill>
                <a:latin typeface="Calibri"/>
              </a:rPr>
              <a:t>Adhésion DSR soins critiques pédiatriques/structuration de la filière territoriale </a:t>
            </a:r>
            <a:endParaRPr kumimoji="0" lang="fr-FR" sz="1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4" name="ZoneTexte 43"/>
          <p:cNvSpPr txBox="1"/>
          <p:nvPr/>
        </p:nvSpPr>
        <p:spPr>
          <a:xfrm>
            <a:off x="6473738" y="2773720"/>
            <a:ext cx="2157283" cy="577081"/>
          </a:xfrm>
          <a:prstGeom prst="rect">
            <a:avLst/>
          </a:prstGeom>
          <a:noFill/>
        </p:spPr>
        <p:txBody>
          <a:bodyPr wrap="square" rtlCol="0">
            <a:spAutoFit/>
          </a:bodyPr>
          <a:lstStyle/>
          <a:p>
            <a:pPr algn="ctr"/>
            <a:r>
              <a:rPr lang="fr-FR" sz="1050" i="1" dirty="0" smtClean="0">
                <a:solidFill>
                  <a:schemeClr val="bg1"/>
                </a:solidFill>
              </a:rPr>
              <a:t>ex USI PED d’hémato </a:t>
            </a:r>
          </a:p>
          <a:p>
            <a:pPr algn="ctr"/>
            <a:r>
              <a:rPr lang="fr-FR" sz="1050" i="1" dirty="0" smtClean="0">
                <a:solidFill>
                  <a:schemeClr val="bg1"/>
                </a:solidFill>
              </a:rPr>
              <a:t>ex  USII PED indifférenciée à dominante hémato</a:t>
            </a:r>
            <a:endParaRPr lang="fr-FR" sz="1050" i="1" dirty="0">
              <a:solidFill>
                <a:schemeClr val="bg1"/>
              </a:solidFill>
            </a:endParaRPr>
          </a:p>
        </p:txBody>
      </p:sp>
    </p:spTree>
    <p:extLst>
      <p:ext uri="{BB962C8B-B14F-4D97-AF65-F5344CB8AC3E}">
        <p14:creationId xmlns:p14="http://schemas.microsoft.com/office/powerpoint/2010/main" val="371574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15</a:t>
            </a:fld>
            <a:endParaRPr lang="fr-FR" dirty="0"/>
          </a:p>
        </p:txBody>
      </p:sp>
      <p:sp>
        <p:nvSpPr>
          <p:cNvPr id="11" name="Espace réservé de la date 2"/>
          <p:cNvSpPr>
            <a:spLocks noGrp="1"/>
          </p:cNvSpPr>
          <p:nvPr>
            <p:ph type="dt" sz="half" idx="2"/>
          </p:nvPr>
        </p:nvSpPr>
        <p:spPr>
          <a:xfrm>
            <a:off x="339198" y="4811823"/>
            <a:ext cx="1170000" cy="345869"/>
          </a:xfrm>
        </p:spPr>
        <p:txBody>
          <a:bodyPr/>
          <a:lstStyle/>
          <a:p>
            <a:r>
              <a:rPr lang="fr-FR" cap="all" dirty="0" smtClean="0"/>
              <a:t>04/03/2022</a:t>
            </a:r>
            <a:endParaRPr lang="fr-FR" cap="all" dirty="0"/>
          </a:p>
        </p:txBody>
      </p:sp>
      <p:graphicFrame>
        <p:nvGraphicFramePr>
          <p:cNvPr id="5" name="Diagramme 4"/>
          <p:cNvGraphicFramePr/>
          <p:nvPr>
            <p:extLst>
              <p:ext uri="{D42A27DB-BD31-4B8C-83A1-F6EECF244321}">
                <p14:modId xmlns:p14="http://schemas.microsoft.com/office/powerpoint/2010/main" val="3746768316"/>
              </p:ext>
            </p:extLst>
          </p:nvPr>
        </p:nvGraphicFramePr>
        <p:xfrm>
          <a:off x="-28073" y="883440"/>
          <a:ext cx="3888770" cy="3880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itre 4"/>
          <p:cNvSpPr txBox="1">
            <a:spLocks/>
          </p:cNvSpPr>
          <p:nvPr/>
        </p:nvSpPr>
        <p:spPr>
          <a:xfrm>
            <a:off x="1424333" y="639433"/>
            <a:ext cx="2084100"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200" i="1" dirty="0" smtClean="0">
                <a:solidFill>
                  <a:schemeClr val="accent1"/>
                </a:solidFill>
              </a:rPr>
              <a:t>Mentions</a:t>
            </a:r>
            <a:endParaRPr lang="fr-FR" sz="1200" i="1" dirty="0">
              <a:solidFill>
                <a:schemeClr val="accent1"/>
              </a:solidFill>
            </a:endParaRPr>
          </a:p>
        </p:txBody>
      </p:sp>
      <p:cxnSp>
        <p:nvCxnSpPr>
          <p:cNvPr id="20" name="Connecteur droit 19"/>
          <p:cNvCxnSpPr/>
          <p:nvPr/>
        </p:nvCxnSpPr>
        <p:spPr>
          <a:xfrm flipV="1">
            <a:off x="179512" y="1006651"/>
            <a:ext cx="8781396" cy="2475"/>
          </a:xfrm>
          <a:prstGeom prst="line">
            <a:avLst/>
          </a:prstGeom>
          <a:ln>
            <a:solidFill>
              <a:schemeClr val="accent1"/>
            </a:solidFill>
            <a:prstDash val="dashDot"/>
          </a:ln>
        </p:spPr>
        <p:style>
          <a:lnRef idx="2">
            <a:schemeClr val="accent2"/>
          </a:lnRef>
          <a:fillRef idx="0">
            <a:schemeClr val="accent2"/>
          </a:fillRef>
          <a:effectRef idx="1">
            <a:schemeClr val="accent2"/>
          </a:effectRef>
          <a:fontRef idx="minor">
            <a:schemeClr val="tx1"/>
          </a:fontRef>
        </p:style>
      </p:cxnSp>
      <p:cxnSp>
        <p:nvCxnSpPr>
          <p:cNvPr id="24" name="Connecteur droit 23"/>
          <p:cNvCxnSpPr/>
          <p:nvPr/>
        </p:nvCxnSpPr>
        <p:spPr>
          <a:xfrm>
            <a:off x="3926771" y="1006651"/>
            <a:ext cx="26980" cy="3705811"/>
          </a:xfrm>
          <a:prstGeom prst="line">
            <a:avLst/>
          </a:prstGeom>
          <a:ln>
            <a:solidFill>
              <a:schemeClr val="accent1"/>
            </a:solidFill>
            <a:prstDash val="dashDot"/>
          </a:ln>
        </p:spPr>
        <p:style>
          <a:lnRef idx="2">
            <a:schemeClr val="accent2"/>
          </a:lnRef>
          <a:fillRef idx="0">
            <a:schemeClr val="accent2"/>
          </a:fillRef>
          <a:effectRef idx="1">
            <a:schemeClr val="accent2"/>
          </a:effectRef>
          <a:fontRef idx="minor">
            <a:schemeClr val="tx1"/>
          </a:fontRef>
        </p:style>
      </p:cxnSp>
      <p:sp>
        <p:nvSpPr>
          <p:cNvPr id="31" name="Titre 4"/>
          <p:cNvSpPr txBox="1">
            <a:spLocks/>
          </p:cNvSpPr>
          <p:nvPr/>
        </p:nvSpPr>
        <p:spPr>
          <a:xfrm>
            <a:off x="4124005" y="627912"/>
            <a:ext cx="4697637"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200" i="1" dirty="0" smtClean="0">
                <a:solidFill>
                  <a:schemeClr val="accent1"/>
                </a:solidFill>
              </a:rPr>
              <a:t>Typologie de patients </a:t>
            </a:r>
            <a:r>
              <a:rPr lang="fr-FR" sz="1200" i="1" u="sng" dirty="0" smtClean="0">
                <a:solidFill>
                  <a:schemeClr val="accent1"/>
                </a:solidFill>
              </a:rPr>
              <a:t>de moins de 18 ans</a:t>
            </a:r>
            <a:r>
              <a:rPr lang="fr-FR" sz="1200" i="1" dirty="0" smtClean="0">
                <a:solidFill>
                  <a:schemeClr val="accent1"/>
                </a:solidFill>
              </a:rPr>
              <a:t> pris en charge</a:t>
            </a:r>
            <a:endParaRPr lang="fr-FR" sz="1200" i="1" dirty="0">
              <a:solidFill>
                <a:schemeClr val="accent1"/>
              </a:solidFill>
            </a:endParaRPr>
          </a:p>
        </p:txBody>
      </p:sp>
      <p:sp>
        <p:nvSpPr>
          <p:cNvPr id="40" name="Titre 8"/>
          <p:cNvSpPr>
            <a:spLocks noGrp="1"/>
          </p:cNvSpPr>
          <p:nvPr>
            <p:ph type="title"/>
          </p:nvPr>
        </p:nvSpPr>
        <p:spPr>
          <a:xfrm>
            <a:off x="795909" y="329760"/>
            <a:ext cx="8424863" cy="539991"/>
          </a:xfrm>
        </p:spPr>
        <p:txBody>
          <a:bodyPr>
            <a:normAutofit/>
          </a:bodyPr>
          <a:lstStyle/>
          <a:p>
            <a:r>
              <a:rPr lang="fr-FR" dirty="0" smtClean="0"/>
              <a:t>Organisation des prises en charge pédiatriques</a:t>
            </a:r>
            <a:endParaRPr lang="fr-FR" dirty="0"/>
          </a:p>
        </p:txBody>
      </p:sp>
      <p:sp>
        <p:nvSpPr>
          <p:cNvPr id="4" name="ZoneTexte 3"/>
          <p:cNvSpPr txBox="1"/>
          <p:nvPr/>
        </p:nvSpPr>
        <p:spPr>
          <a:xfrm>
            <a:off x="4030950" y="1161024"/>
            <a:ext cx="1827681"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smtClean="0"/>
              <a:t>présentent ou sont susceptibles de présenter une ou plusieurs défaillances aigües</a:t>
            </a:r>
            <a:endParaRPr lang="fr-FR" sz="1000" dirty="0"/>
          </a:p>
        </p:txBody>
      </p:sp>
      <p:sp>
        <p:nvSpPr>
          <p:cNvPr id="7" name="ZoneTexte 6"/>
          <p:cNvSpPr txBox="1"/>
          <p:nvPr/>
        </p:nvSpPr>
        <p:spPr>
          <a:xfrm>
            <a:off x="6104765" y="1169885"/>
            <a:ext cx="139747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pouvant impliquer le recours à une ou plusieurs méthodes de suppléance </a:t>
            </a:r>
          </a:p>
        </p:txBody>
      </p:sp>
      <p:sp>
        <p:nvSpPr>
          <p:cNvPr id="61" name="ZoneTexte 60"/>
          <p:cNvSpPr txBox="1"/>
          <p:nvPr/>
        </p:nvSpPr>
        <p:spPr>
          <a:xfrm>
            <a:off x="6104766" y="2978090"/>
            <a:ext cx="2548764" cy="707886"/>
          </a:xfrm>
          <a:prstGeom prst="rect">
            <a:avLst/>
          </a:prstGeom>
          <a:ln>
            <a:solidFill>
              <a:schemeClr val="accent1">
                <a:lumMod val="90000"/>
                <a:lumOff val="1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pouvant </a:t>
            </a:r>
            <a:r>
              <a:rPr lang="fr-FR" sz="1000" dirty="0" smtClean="0"/>
              <a:t>impliquer, </a:t>
            </a:r>
            <a:r>
              <a:rPr lang="fr-FR" sz="1000" dirty="0"/>
              <a:t>de façon </a:t>
            </a:r>
            <a:r>
              <a:rPr lang="fr-FR" sz="1000" dirty="0" smtClean="0"/>
              <a:t>transitoire, </a:t>
            </a:r>
            <a:r>
              <a:rPr lang="fr-FR" sz="1000" dirty="0"/>
              <a:t>le recours à une méthode de suppléance, dans l’attente le cas échéant d’un transfert en </a:t>
            </a:r>
            <a:r>
              <a:rPr lang="fr-FR" sz="1000" dirty="0" smtClean="0"/>
              <a:t>réanimation</a:t>
            </a:r>
            <a:r>
              <a:rPr lang="fr-FR" sz="1000" dirty="0"/>
              <a:t> </a:t>
            </a:r>
            <a:r>
              <a:rPr lang="fr-FR" sz="1000" dirty="0" smtClean="0"/>
              <a:t>pédiatrique</a:t>
            </a:r>
            <a:endParaRPr lang="fr-FR" sz="1000" dirty="0"/>
          </a:p>
        </p:txBody>
      </p:sp>
      <p:sp>
        <p:nvSpPr>
          <p:cNvPr id="62" name="ZoneTexte 61"/>
          <p:cNvSpPr txBox="1"/>
          <p:nvPr/>
        </p:nvSpPr>
        <p:spPr>
          <a:xfrm>
            <a:off x="4037275" y="3016662"/>
            <a:ext cx="1821356" cy="553998"/>
          </a:xfrm>
          <a:prstGeom prst="rect">
            <a:avLst/>
          </a:prstGeom>
          <a:ln>
            <a:solidFill>
              <a:schemeClr val="accent1">
                <a:lumMod val="90000"/>
                <a:lumOff val="1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sont susceptibles de présenter une ou </a:t>
            </a:r>
            <a:r>
              <a:rPr lang="fr-FR" sz="1000" dirty="0" smtClean="0"/>
              <a:t>plusieurs </a:t>
            </a:r>
            <a:r>
              <a:rPr lang="fr-FR" sz="1000" dirty="0"/>
              <a:t>défaillances aiguës </a:t>
            </a:r>
            <a:endParaRPr lang="fr-FR" sz="1000" dirty="0" smtClean="0"/>
          </a:p>
        </p:txBody>
      </p:sp>
      <p:sp>
        <p:nvSpPr>
          <p:cNvPr id="65" name="ZoneTexte 64"/>
          <p:cNvSpPr txBox="1"/>
          <p:nvPr/>
        </p:nvSpPr>
        <p:spPr>
          <a:xfrm>
            <a:off x="3995513" y="3813963"/>
            <a:ext cx="1909760" cy="707886"/>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présentent ou sont susceptibles de présenter une défaillance aigue liée à une pathologie hématologique</a:t>
            </a:r>
          </a:p>
        </p:txBody>
      </p:sp>
      <p:sp>
        <p:nvSpPr>
          <p:cNvPr id="67" name="ZoneTexte 66"/>
          <p:cNvSpPr txBox="1"/>
          <p:nvPr/>
        </p:nvSpPr>
        <p:spPr>
          <a:xfrm>
            <a:off x="6104765" y="3891373"/>
            <a:ext cx="2548765" cy="553998"/>
          </a:xfrm>
          <a:prstGeom prst="rect">
            <a:avLst/>
          </a:prstGeom>
          <a:ln>
            <a:solidFill>
              <a:schemeClr val="accent1">
                <a:lumMod val="50000"/>
                <a:lumOff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smtClean="0"/>
              <a:t>imposant </a:t>
            </a:r>
            <a:r>
              <a:rPr lang="fr-FR" sz="1000" dirty="0"/>
              <a:t>des traitements spécifiques hématologiques nécessitant un ou des séjours en secteur </a:t>
            </a:r>
            <a:r>
              <a:rPr lang="fr-FR" sz="1000" dirty="0" smtClean="0"/>
              <a:t>stérile</a:t>
            </a:r>
          </a:p>
        </p:txBody>
      </p:sp>
      <p:sp>
        <p:nvSpPr>
          <p:cNvPr id="9" name="ZoneTexte 8"/>
          <p:cNvSpPr txBox="1"/>
          <p:nvPr/>
        </p:nvSpPr>
        <p:spPr>
          <a:xfrm>
            <a:off x="5878851" y="3963368"/>
            <a:ext cx="353155"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69" name="ZoneTexte 68"/>
          <p:cNvSpPr txBox="1"/>
          <p:nvPr/>
        </p:nvSpPr>
        <p:spPr>
          <a:xfrm>
            <a:off x="5826013" y="3080354"/>
            <a:ext cx="576064"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71" name="ZoneTexte 70"/>
          <p:cNvSpPr txBox="1"/>
          <p:nvPr/>
        </p:nvSpPr>
        <p:spPr>
          <a:xfrm>
            <a:off x="5818785" y="2171146"/>
            <a:ext cx="288032"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72" name="ZoneTexte 71"/>
          <p:cNvSpPr txBox="1"/>
          <p:nvPr/>
        </p:nvSpPr>
        <p:spPr>
          <a:xfrm>
            <a:off x="5841253" y="1303717"/>
            <a:ext cx="243097" cy="369332"/>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10" name="ZoneTexte 9"/>
          <p:cNvSpPr txBox="1"/>
          <p:nvPr/>
        </p:nvSpPr>
        <p:spPr>
          <a:xfrm>
            <a:off x="179512" y="1185357"/>
            <a:ext cx="636514" cy="523220"/>
          </a:xfrm>
          <a:prstGeom prst="rect">
            <a:avLst/>
          </a:prstGeom>
          <a:noFill/>
        </p:spPr>
        <p:txBody>
          <a:bodyPr wrap="square" rtlCol="0">
            <a:spAutoFit/>
          </a:bodyPr>
          <a:lstStyle/>
          <a:p>
            <a:r>
              <a:rPr lang="fr-FR" sz="2800" b="1" dirty="0" smtClean="0">
                <a:solidFill>
                  <a:schemeClr val="accent1"/>
                </a:solidFill>
              </a:rPr>
              <a:t>1</a:t>
            </a:r>
            <a:endParaRPr lang="fr-FR" sz="2800" b="1" dirty="0">
              <a:solidFill>
                <a:schemeClr val="accent1"/>
              </a:solidFill>
            </a:endParaRPr>
          </a:p>
        </p:txBody>
      </p:sp>
      <p:sp>
        <p:nvSpPr>
          <p:cNvPr id="74" name="ZoneTexte 73"/>
          <p:cNvSpPr txBox="1"/>
          <p:nvPr/>
        </p:nvSpPr>
        <p:spPr>
          <a:xfrm>
            <a:off x="545533" y="2078163"/>
            <a:ext cx="498075" cy="523220"/>
          </a:xfrm>
          <a:prstGeom prst="rect">
            <a:avLst/>
          </a:prstGeom>
          <a:noFill/>
        </p:spPr>
        <p:txBody>
          <a:bodyPr wrap="square" rtlCol="0">
            <a:spAutoFit/>
          </a:bodyPr>
          <a:lstStyle/>
          <a:p>
            <a:r>
              <a:rPr lang="fr-FR" sz="2800" b="1" dirty="0" smtClean="0">
                <a:solidFill>
                  <a:schemeClr val="accent1">
                    <a:lumMod val="90000"/>
                    <a:lumOff val="10000"/>
                  </a:schemeClr>
                </a:solidFill>
              </a:rPr>
              <a:t>2</a:t>
            </a:r>
            <a:endParaRPr lang="fr-FR" sz="2800" b="1" dirty="0">
              <a:solidFill>
                <a:schemeClr val="accent1">
                  <a:lumMod val="90000"/>
                  <a:lumOff val="10000"/>
                </a:schemeClr>
              </a:solidFill>
            </a:endParaRPr>
          </a:p>
        </p:txBody>
      </p:sp>
      <p:sp>
        <p:nvSpPr>
          <p:cNvPr id="75" name="ZoneTexte 74"/>
          <p:cNvSpPr txBox="1"/>
          <p:nvPr/>
        </p:nvSpPr>
        <p:spPr>
          <a:xfrm>
            <a:off x="545533" y="3024080"/>
            <a:ext cx="636514" cy="523220"/>
          </a:xfrm>
          <a:prstGeom prst="rect">
            <a:avLst/>
          </a:prstGeom>
          <a:noFill/>
        </p:spPr>
        <p:txBody>
          <a:bodyPr wrap="square" rtlCol="0">
            <a:spAutoFit/>
          </a:bodyPr>
          <a:lstStyle/>
          <a:p>
            <a:r>
              <a:rPr lang="fr-FR" sz="2800" b="1" dirty="0" smtClean="0">
                <a:solidFill>
                  <a:schemeClr val="accent1">
                    <a:lumMod val="75000"/>
                    <a:lumOff val="25000"/>
                  </a:schemeClr>
                </a:solidFill>
              </a:rPr>
              <a:t>3</a:t>
            </a:r>
            <a:endParaRPr lang="fr-FR" sz="2800" b="1" dirty="0">
              <a:solidFill>
                <a:schemeClr val="accent1">
                  <a:lumMod val="75000"/>
                  <a:lumOff val="25000"/>
                </a:schemeClr>
              </a:solidFill>
            </a:endParaRPr>
          </a:p>
        </p:txBody>
      </p:sp>
      <p:sp>
        <p:nvSpPr>
          <p:cNvPr id="76" name="ZoneTexte 75"/>
          <p:cNvSpPr txBox="1"/>
          <p:nvPr/>
        </p:nvSpPr>
        <p:spPr>
          <a:xfrm>
            <a:off x="221637" y="3906296"/>
            <a:ext cx="636514" cy="523220"/>
          </a:xfrm>
          <a:prstGeom prst="rect">
            <a:avLst/>
          </a:prstGeom>
          <a:noFill/>
        </p:spPr>
        <p:txBody>
          <a:bodyPr wrap="square" rtlCol="0">
            <a:spAutoFit/>
          </a:bodyPr>
          <a:lstStyle/>
          <a:p>
            <a:r>
              <a:rPr lang="fr-FR" sz="2800" b="1" dirty="0" smtClean="0">
                <a:solidFill>
                  <a:schemeClr val="accent1">
                    <a:lumMod val="75000"/>
                    <a:lumOff val="25000"/>
                  </a:schemeClr>
                </a:solidFill>
              </a:rPr>
              <a:t>4</a:t>
            </a:r>
            <a:endParaRPr lang="fr-FR" sz="2800" b="1" dirty="0">
              <a:solidFill>
                <a:schemeClr val="accent1">
                  <a:lumMod val="75000"/>
                  <a:lumOff val="25000"/>
                </a:schemeClr>
              </a:solidFill>
            </a:endParaRPr>
          </a:p>
        </p:txBody>
      </p:sp>
      <p:pic>
        <p:nvPicPr>
          <p:cNvPr id="78" name="Image 77"/>
          <p:cNvPicPr>
            <a:picLocks noChangeAspect="1"/>
          </p:cNvPicPr>
          <p:nvPr/>
        </p:nvPicPr>
        <p:blipFill>
          <a:blip r:embed="rId7"/>
          <a:stretch>
            <a:fillRect/>
          </a:stretch>
        </p:blipFill>
        <p:spPr>
          <a:xfrm>
            <a:off x="8322643" y="93649"/>
            <a:ext cx="771654" cy="744203"/>
          </a:xfrm>
          <a:prstGeom prst="rect">
            <a:avLst/>
          </a:prstGeom>
        </p:spPr>
      </p:pic>
      <p:sp>
        <p:nvSpPr>
          <p:cNvPr id="36" name="ZoneTexte 35"/>
          <p:cNvSpPr txBox="1"/>
          <p:nvPr/>
        </p:nvSpPr>
        <p:spPr>
          <a:xfrm>
            <a:off x="4037275" y="2050082"/>
            <a:ext cx="1821356"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smtClean="0"/>
              <a:t>présentent ou sont susceptibles de présenter une ou plusieurs défaillances aigües</a:t>
            </a:r>
            <a:endParaRPr lang="fr-FR" sz="1000" dirty="0"/>
          </a:p>
        </p:txBody>
      </p:sp>
      <p:sp>
        <p:nvSpPr>
          <p:cNvPr id="38" name="ZoneTexte 37"/>
          <p:cNvSpPr txBox="1"/>
          <p:nvPr/>
        </p:nvSpPr>
        <p:spPr>
          <a:xfrm>
            <a:off x="7727511" y="1266645"/>
            <a:ext cx="1283606" cy="553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smtClean="0"/>
              <a:t>pathologies rares et/ou prises en charge complexes</a:t>
            </a:r>
          </a:p>
        </p:txBody>
      </p:sp>
      <p:sp>
        <p:nvSpPr>
          <p:cNvPr id="39" name="ZoneTexte 38"/>
          <p:cNvSpPr txBox="1"/>
          <p:nvPr/>
        </p:nvSpPr>
        <p:spPr>
          <a:xfrm>
            <a:off x="7461832" y="1353650"/>
            <a:ext cx="243503" cy="379988"/>
          </a:xfrm>
          <a:prstGeom prst="rect">
            <a:avLst/>
          </a:prstGeom>
          <a:noFill/>
        </p:spPr>
        <p:txBody>
          <a:bodyPr wrap="square" rtlCol="0">
            <a:spAutoFit/>
          </a:bodyPr>
          <a:lstStyle/>
          <a:p>
            <a:r>
              <a:rPr lang="fr-FR" dirty="0" smtClean="0">
                <a:solidFill>
                  <a:schemeClr val="accent1"/>
                </a:solidFill>
              </a:rPr>
              <a:t>+</a:t>
            </a:r>
            <a:endParaRPr lang="fr-FR" dirty="0">
              <a:solidFill>
                <a:schemeClr val="accent1"/>
              </a:solidFill>
            </a:endParaRPr>
          </a:p>
        </p:txBody>
      </p:sp>
      <p:sp>
        <p:nvSpPr>
          <p:cNvPr id="41" name="ZoneTexte 40"/>
          <p:cNvSpPr txBox="1"/>
          <p:nvPr/>
        </p:nvSpPr>
        <p:spPr>
          <a:xfrm>
            <a:off x="6104765" y="2050082"/>
            <a:ext cx="139747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000" dirty="0"/>
              <a:t>pouvant impliquer le recours à une ou plusieurs méthodes de suppléance </a:t>
            </a:r>
          </a:p>
        </p:txBody>
      </p:sp>
    </p:spTree>
    <p:extLst>
      <p:ext uri="{BB962C8B-B14F-4D97-AF65-F5344CB8AC3E}">
        <p14:creationId xmlns:p14="http://schemas.microsoft.com/office/powerpoint/2010/main" val="1273976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447352" y="823175"/>
            <a:ext cx="8373120" cy="3960325"/>
          </a:xfrm>
          <a:solidFill>
            <a:schemeClr val="accent1">
              <a:lumMod val="25000"/>
              <a:lumOff val="75000"/>
            </a:schemeClr>
          </a:solidFill>
        </p:spPr>
        <p:txBody>
          <a:bodyPr/>
          <a:lstStyle/>
          <a:p>
            <a:pPr>
              <a:spcAft>
                <a:spcPts val="0"/>
              </a:spcAft>
            </a:pPr>
            <a:r>
              <a:rPr lang="fr-FR" b="1" dirty="0" smtClean="0"/>
              <a:t>R6123.35</a:t>
            </a:r>
            <a:r>
              <a:rPr lang="fr-FR" dirty="0"/>
              <a:t> </a:t>
            </a:r>
            <a:r>
              <a:rPr lang="fr-FR" dirty="0" smtClean="0"/>
              <a:t>: </a:t>
            </a:r>
            <a:r>
              <a:rPr lang="fr-FR" b="1" dirty="0" smtClean="0"/>
              <a:t>Obligation H24 </a:t>
            </a:r>
            <a:r>
              <a:rPr lang="fr-FR" dirty="0" smtClean="0"/>
              <a:t>de l’</a:t>
            </a:r>
            <a:r>
              <a:rPr lang="fr-FR" b="1" dirty="0" smtClean="0"/>
              <a:t>accueil</a:t>
            </a:r>
            <a:r>
              <a:rPr lang="fr-FR" dirty="0" smtClean="0"/>
              <a:t> </a:t>
            </a:r>
            <a:r>
              <a:rPr lang="fr-FR" b="1" dirty="0" smtClean="0"/>
              <a:t>et </a:t>
            </a:r>
            <a:r>
              <a:rPr lang="fr-FR" dirty="0" smtClean="0"/>
              <a:t>la</a:t>
            </a:r>
            <a:r>
              <a:rPr lang="fr-FR" b="1" dirty="0" smtClean="0"/>
              <a:t> prise en charge diagnostique et thérapeutique </a:t>
            </a:r>
            <a:r>
              <a:rPr lang="fr-FR" dirty="0" smtClean="0"/>
              <a:t>ainsi que </a:t>
            </a:r>
            <a:r>
              <a:rPr lang="fr-FR" b="1" dirty="0" smtClean="0"/>
              <a:t>la surveillance des patients et leur transfert </a:t>
            </a:r>
            <a:r>
              <a:rPr lang="fr-FR" dirty="0" smtClean="0"/>
              <a:t>dès que leur état de santé le permet.</a:t>
            </a:r>
          </a:p>
          <a:p>
            <a:pPr>
              <a:spcAft>
                <a:spcPts val="1200"/>
              </a:spcAft>
            </a:pPr>
            <a:r>
              <a:rPr lang="fr-FR" dirty="0" smtClean="0"/>
              <a:t>L’article détaille l’</a:t>
            </a:r>
            <a:r>
              <a:rPr lang="fr-FR" b="1" dirty="0" smtClean="0"/>
              <a:t>organisation </a:t>
            </a:r>
            <a:r>
              <a:rPr lang="fr-FR" b="1" dirty="0"/>
              <a:t>par mention </a:t>
            </a:r>
            <a:r>
              <a:rPr lang="fr-FR" dirty="0"/>
              <a:t>notamment des retours et des </a:t>
            </a:r>
            <a:r>
              <a:rPr lang="fr-FR" dirty="0" smtClean="0"/>
              <a:t>transferts, sur site ou par convention avec les titulaires des autres mentions. </a:t>
            </a:r>
            <a:endParaRPr lang="fr-FR" sz="1100" dirty="0" smtClean="0"/>
          </a:p>
          <a:p>
            <a:pPr>
              <a:spcAft>
                <a:spcPts val="1200"/>
              </a:spcAft>
            </a:pPr>
            <a:r>
              <a:rPr lang="fr-FR" b="1" dirty="0" smtClean="0"/>
              <a:t>R6123.36</a:t>
            </a:r>
            <a:r>
              <a:rPr lang="fr-FR" dirty="0"/>
              <a:t> </a:t>
            </a:r>
            <a:r>
              <a:rPr lang="fr-FR" dirty="0" smtClean="0"/>
              <a:t>: </a:t>
            </a:r>
            <a:r>
              <a:rPr lang="fr-FR" b="1" dirty="0" smtClean="0"/>
              <a:t>environnement en moyens </a:t>
            </a:r>
            <a:r>
              <a:rPr lang="fr-FR" b="1" dirty="0"/>
              <a:t>d’hospitalisation</a:t>
            </a:r>
            <a:r>
              <a:rPr lang="fr-FR" dirty="0"/>
              <a:t> sur site ou par convention </a:t>
            </a:r>
            <a:r>
              <a:rPr lang="fr-FR" dirty="0" smtClean="0"/>
              <a:t>des mentions 1° et 2° adulte et 1°,2°,3° pédiatriques : chirurgie</a:t>
            </a:r>
            <a:r>
              <a:rPr lang="fr-FR" dirty="0"/>
              <a:t> </a:t>
            </a:r>
            <a:r>
              <a:rPr lang="fr-FR" dirty="0" smtClean="0"/>
              <a:t>sur site, médecine sur site ou par convention, secteur opératoire à disposition</a:t>
            </a:r>
            <a:endParaRPr lang="fr-FR" sz="1100" dirty="0"/>
          </a:p>
          <a:p>
            <a:pPr>
              <a:spcAft>
                <a:spcPts val="1200"/>
              </a:spcAft>
            </a:pPr>
            <a:r>
              <a:rPr lang="fr-FR" b="1" dirty="0" smtClean="0"/>
              <a:t>R6123.36-1</a:t>
            </a:r>
            <a:r>
              <a:rPr lang="fr-FR" dirty="0"/>
              <a:t> </a:t>
            </a:r>
            <a:r>
              <a:rPr lang="fr-FR" dirty="0" smtClean="0"/>
              <a:t>: </a:t>
            </a:r>
            <a:r>
              <a:rPr lang="fr-FR" b="1" dirty="0" smtClean="0"/>
              <a:t>Accès </a:t>
            </a:r>
            <a:r>
              <a:rPr lang="fr-FR" dirty="0" smtClean="0"/>
              <a:t>aux </a:t>
            </a:r>
            <a:r>
              <a:rPr lang="fr-FR" dirty="0"/>
              <a:t>examens </a:t>
            </a:r>
            <a:r>
              <a:rPr lang="fr-FR" dirty="0" smtClean="0"/>
              <a:t>d’</a:t>
            </a:r>
            <a:r>
              <a:rPr lang="fr-FR" b="1" dirty="0" smtClean="0"/>
              <a:t>imagerie</a:t>
            </a:r>
            <a:r>
              <a:rPr lang="fr-FR" dirty="0" smtClean="0"/>
              <a:t> et de</a:t>
            </a:r>
            <a:r>
              <a:rPr lang="fr-FR" b="1" dirty="0" smtClean="0"/>
              <a:t> biologie </a:t>
            </a:r>
            <a:r>
              <a:rPr lang="fr-FR" dirty="0" smtClean="0"/>
              <a:t>médicale pour la mention 1° adultes et pour les mentions 1° et 2° pédiatriques (accès aux compétences et équipements spécifiques à la pédiatrie)</a:t>
            </a:r>
          </a:p>
          <a:p>
            <a:pPr>
              <a:spcAft>
                <a:spcPts val="0"/>
              </a:spcAft>
            </a:pPr>
            <a:r>
              <a:rPr lang="fr-FR" b="1" dirty="0" smtClean="0"/>
              <a:t>R6123.37</a:t>
            </a:r>
            <a:r>
              <a:rPr lang="fr-FR" dirty="0"/>
              <a:t> </a:t>
            </a:r>
            <a:r>
              <a:rPr lang="fr-FR" dirty="0" smtClean="0"/>
              <a:t>: Conditions </a:t>
            </a:r>
            <a:r>
              <a:rPr lang="fr-FR" dirty="0"/>
              <a:t>spécifiques </a:t>
            </a:r>
            <a:r>
              <a:rPr lang="fr-FR" dirty="0" smtClean="0"/>
              <a:t>aux </a:t>
            </a:r>
            <a:r>
              <a:rPr lang="fr-FR" b="1" dirty="0" smtClean="0"/>
              <a:t>SI de cardiologie</a:t>
            </a:r>
          </a:p>
          <a:p>
            <a:pPr marL="377825" indent="-285750">
              <a:spcAft>
                <a:spcPts val="0"/>
              </a:spcAft>
              <a:buFontTx/>
              <a:buChar char="-"/>
            </a:pPr>
            <a:r>
              <a:rPr lang="fr-FR" dirty="0" smtClean="0"/>
              <a:t>Sur site, une unité de médecine dédiée aux activités de cardiologie,</a:t>
            </a:r>
          </a:p>
          <a:p>
            <a:pPr marL="377825" indent="-285750">
              <a:spcAft>
                <a:spcPts val="0"/>
              </a:spcAft>
              <a:buFontTx/>
              <a:buChar char="-"/>
            </a:pPr>
            <a:r>
              <a:rPr lang="fr-FR" dirty="0" smtClean="0"/>
              <a:t>Sur site ou par convention : l’accès à une unité de chirurgie cardiaque et vasculaire et à une unité de réanimation ; l’accès H24 à un plateau d’imagerie médicale pour les examens par scintigraphie et IRM et à un laboratoire de cathétérisme interventionnel permettant la réalisation de revascularisation coronarienne percutanée</a:t>
            </a:r>
          </a:p>
          <a:p>
            <a:pPr marL="377825" indent="-285750">
              <a:spcAft>
                <a:spcPts val="0"/>
              </a:spcAft>
              <a:buFontTx/>
              <a:buChar char="-"/>
            </a:pPr>
            <a:endParaRPr lang="fr-FR" dirty="0" smtClean="0"/>
          </a:p>
          <a:p>
            <a:pPr>
              <a:spcAft>
                <a:spcPts val="1200"/>
              </a:spcAft>
            </a:pPr>
            <a:r>
              <a:rPr lang="fr-FR" dirty="0" smtClean="0"/>
              <a:t> </a:t>
            </a:r>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915018" y="332255"/>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d’implantation</a:t>
            </a:r>
            <a:endParaRPr lang="fr-FR" sz="1800" dirty="0"/>
          </a:p>
        </p:txBody>
      </p:sp>
    </p:spTree>
    <p:extLst>
      <p:ext uri="{BB962C8B-B14F-4D97-AF65-F5344CB8AC3E}">
        <p14:creationId xmlns:p14="http://schemas.microsoft.com/office/powerpoint/2010/main" val="1392309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17</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323850" y="1002935"/>
            <a:ext cx="8353177" cy="3673343"/>
          </a:xfrm>
          <a:solidFill>
            <a:schemeClr val="accent1">
              <a:lumMod val="25000"/>
              <a:lumOff val="75000"/>
            </a:schemeClr>
          </a:solidFill>
        </p:spPr>
        <p:txBody>
          <a:bodyPr/>
          <a:lstStyle/>
          <a:p>
            <a:pPr>
              <a:spcAft>
                <a:spcPts val="0"/>
              </a:spcAft>
            </a:pPr>
            <a:r>
              <a:rPr lang="fr-FR" b="1" dirty="0" smtClean="0"/>
              <a:t> R6123.38 </a:t>
            </a:r>
            <a:r>
              <a:rPr lang="fr-FR" dirty="0" smtClean="0"/>
              <a:t>: Conditions </a:t>
            </a:r>
            <a:r>
              <a:rPr lang="fr-FR" dirty="0"/>
              <a:t>spécifiques </a:t>
            </a:r>
            <a:r>
              <a:rPr lang="fr-FR" dirty="0" smtClean="0"/>
              <a:t>aux </a:t>
            </a:r>
            <a:r>
              <a:rPr lang="fr-FR" b="1" dirty="0" smtClean="0"/>
              <a:t>SI de neurologie vasculaire </a:t>
            </a:r>
            <a:r>
              <a:rPr lang="fr-FR" dirty="0" smtClean="0"/>
              <a:t>(mention 4° adulte)</a:t>
            </a:r>
          </a:p>
          <a:p>
            <a:pPr marL="377825" indent="-285750">
              <a:spcAft>
                <a:spcPts val="0"/>
              </a:spcAft>
              <a:buFontTx/>
              <a:buChar char="-"/>
            </a:pPr>
            <a:r>
              <a:rPr lang="fr-FR" dirty="0" smtClean="0"/>
              <a:t>Sur site, une unité de médecine dédiée aux activités de neurologie vasculaire</a:t>
            </a:r>
          </a:p>
          <a:p>
            <a:pPr marL="377825" indent="-285750">
              <a:spcAft>
                <a:spcPts val="0"/>
              </a:spcAft>
              <a:buFontTx/>
              <a:buChar char="-"/>
            </a:pPr>
            <a:r>
              <a:rPr lang="fr-FR" dirty="0" smtClean="0"/>
              <a:t>Sur site ou par convention : accès à une structure des urgences, à une unité de réanimation, à une unité de neurochirurgie</a:t>
            </a:r>
          </a:p>
          <a:p>
            <a:pPr marL="377825" indent="-285750">
              <a:spcAft>
                <a:spcPts val="0"/>
              </a:spcAft>
              <a:buFontTx/>
              <a:buChar char="-"/>
            </a:pPr>
            <a:r>
              <a:rPr lang="fr-FR" dirty="0" smtClean="0"/>
              <a:t>Sur site ou par </a:t>
            </a:r>
            <a:r>
              <a:rPr lang="fr-FR" dirty="0"/>
              <a:t>convention permettant la prise en charge dans des délais compatibles avec les impératifs de sécurité des </a:t>
            </a:r>
            <a:r>
              <a:rPr lang="fr-FR" dirty="0" smtClean="0"/>
              <a:t>soins, accès H24 </a:t>
            </a:r>
            <a:r>
              <a:rPr lang="fr-FR" sz="1400" dirty="0" smtClean="0"/>
              <a:t>à un plateau d’imagerie médicale sur site permettant la réalisation d’examens d’explorations cérébrales par scanner et IRM ; à un plateau de cathétérisme interventionnel assurant l’ensemble des actes diagnostiques et thérapeutiques liés aux pathologies vasculaires cérébrales.</a:t>
            </a:r>
            <a:endParaRPr lang="fr-FR" sz="1400" dirty="0"/>
          </a:p>
          <a:p>
            <a:pPr>
              <a:spcBef>
                <a:spcPts val="600"/>
              </a:spcBef>
              <a:spcAft>
                <a:spcPts val="0"/>
              </a:spcAft>
            </a:pPr>
            <a:r>
              <a:rPr lang="fr-FR" b="1" dirty="0" smtClean="0"/>
              <a:t>R6123.38-1</a:t>
            </a:r>
            <a:r>
              <a:rPr lang="fr-FR" dirty="0" smtClean="0"/>
              <a:t> : Conditions </a:t>
            </a:r>
            <a:r>
              <a:rPr lang="fr-FR" dirty="0"/>
              <a:t>spécifiques </a:t>
            </a:r>
            <a:r>
              <a:rPr lang="fr-FR" dirty="0" smtClean="0"/>
              <a:t>aux </a:t>
            </a:r>
            <a:r>
              <a:rPr lang="fr-FR" b="1" dirty="0" smtClean="0"/>
              <a:t>SI d’hématologie </a:t>
            </a:r>
            <a:r>
              <a:rPr lang="fr-FR" dirty="0" smtClean="0"/>
              <a:t>(</a:t>
            </a:r>
            <a:r>
              <a:rPr lang="fr-FR" dirty="0"/>
              <a:t>mention 5</a:t>
            </a:r>
            <a:r>
              <a:rPr lang="fr-FR" dirty="0" smtClean="0"/>
              <a:t>° adulte et </a:t>
            </a:r>
            <a:r>
              <a:rPr lang="fr-FR" dirty="0"/>
              <a:t>mention 4</a:t>
            </a:r>
            <a:r>
              <a:rPr lang="fr-FR" dirty="0" smtClean="0"/>
              <a:t>° pédiatrique)</a:t>
            </a:r>
          </a:p>
          <a:p>
            <a:pPr marL="377825" indent="-285750">
              <a:spcAft>
                <a:spcPts val="0"/>
              </a:spcAft>
              <a:buFontTx/>
              <a:buChar char="-"/>
            </a:pPr>
            <a:r>
              <a:rPr lang="fr-FR" dirty="0" smtClean="0"/>
              <a:t>Sur site une unité de médecine dédiée aux activités d’hématologie, adaptée à l’âge</a:t>
            </a:r>
          </a:p>
          <a:p>
            <a:pPr marL="377825" indent="-285750">
              <a:spcAft>
                <a:spcPts val="0"/>
              </a:spcAft>
              <a:buFontTx/>
              <a:buChar char="-"/>
            </a:pPr>
            <a:r>
              <a:rPr lang="fr-FR" dirty="0" smtClean="0"/>
              <a:t>sur site ou par convention permettant la prise en charge dans des délais compatibles avec les impératifs de sécurité des soins : accès à une unité dédiée aux activités de greffe de cellules souches hématopoïétiques, adaptée à l’âge ; à une unité de réanimation adaptée à l’âge ; à un plateau technique permettant la réalisation des examens d’imagerie médicale par scanner et IRM.</a:t>
            </a:r>
          </a:p>
          <a:p>
            <a:pPr>
              <a:spcBef>
                <a:spcPts val="600"/>
              </a:spcBef>
              <a:spcAft>
                <a:spcPts val="0"/>
              </a:spcAft>
            </a:pPr>
            <a:r>
              <a:rPr lang="fr-FR" dirty="0" smtClean="0"/>
              <a:t>R6123.38-2 :  </a:t>
            </a:r>
            <a:r>
              <a:rPr lang="fr-FR" dirty="0"/>
              <a:t>Activité minimale </a:t>
            </a:r>
            <a:r>
              <a:rPr lang="fr-FR" dirty="0" smtClean="0"/>
              <a:t>pour </a:t>
            </a:r>
            <a:r>
              <a:rPr lang="fr-FR" dirty="0"/>
              <a:t>la réanimation pédiatrique de recours et la réanimation </a:t>
            </a:r>
            <a:r>
              <a:rPr lang="fr-FR" dirty="0" smtClean="0"/>
              <a:t>pédiatrique</a:t>
            </a:r>
          </a:p>
          <a:p>
            <a:pPr>
              <a:spcAft>
                <a:spcPts val="0"/>
              </a:spcAft>
            </a:pPr>
            <a:endParaRPr lang="fr-FR" i="1"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d’implantation</a:t>
            </a:r>
            <a:endParaRPr lang="fr-FR" sz="1800" dirty="0"/>
          </a:p>
        </p:txBody>
      </p:sp>
    </p:spTree>
    <p:extLst>
      <p:ext uri="{BB962C8B-B14F-4D97-AF65-F5344CB8AC3E}">
        <p14:creationId xmlns:p14="http://schemas.microsoft.com/office/powerpoint/2010/main" val="1344537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202596" y="987689"/>
            <a:ext cx="8689884" cy="3780094"/>
          </a:xfrm>
          <a:solidFill>
            <a:schemeClr val="accent1">
              <a:lumMod val="25000"/>
              <a:lumOff val="75000"/>
            </a:schemeClr>
          </a:solidFill>
        </p:spPr>
        <p:txBody>
          <a:bodyPr/>
          <a:lstStyle/>
          <a:p>
            <a:r>
              <a:rPr lang="fr-FR" b="1" dirty="0" smtClean="0"/>
              <a:t>D.6124-27</a:t>
            </a:r>
            <a:r>
              <a:rPr lang="fr-FR" dirty="0" smtClean="0"/>
              <a:t> : </a:t>
            </a:r>
            <a:r>
              <a:rPr lang="fr-FR" b="1" dirty="0" smtClean="0"/>
              <a:t>Description de l’unité de soins critiques </a:t>
            </a:r>
            <a:r>
              <a:rPr lang="fr-FR" dirty="0" smtClean="0"/>
              <a:t>(renforcement </a:t>
            </a:r>
            <a:r>
              <a:rPr lang="fr-FR" dirty="0"/>
              <a:t>des </a:t>
            </a:r>
            <a:r>
              <a:rPr lang="fr-FR" dirty="0" smtClean="0"/>
              <a:t>dispositions actuelles)</a:t>
            </a:r>
          </a:p>
          <a:p>
            <a:r>
              <a:rPr lang="fr-FR" sz="1200" dirty="0" smtClean="0"/>
              <a:t>1</a:t>
            </a:r>
            <a:r>
              <a:rPr lang="fr-FR" dirty="0" smtClean="0"/>
              <a:t>° secteur d’accueil : au moins une pièce de détente pour les proches des patients et une pièce dédiée aux entretiens entre l’équipe soignante et les familles, dans le respect de la confidentialité ;</a:t>
            </a:r>
          </a:p>
          <a:p>
            <a:r>
              <a:rPr lang="fr-FR" dirty="0" smtClean="0"/>
              <a:t>2° secteur d’hospitalisation : chambres individuelles avec un équipement adapté à l’âge, à la sécurité des soins et au confort de patients, dans le respect de leur intimité. Des postes de soins adaptés aux besoins du service permettant la surveillance des patients, la gestion de leurs dossiers et les transmissions médicales et paramédicales. Dans les unités pédiatriques, l’équipement permet l’accueil des accompagnants ;</a:t>
            </a:r>
          </a:p>
          <a:p>
            <a:r>
              <a:rPr lang="fr-FR" dirty="0" smtClean="0"/>
              <a:t>3° secteur technique et administratif adapté aux activités de l’unité ;</a:t>
            </a:r>
          </a:p>
          <a:p>
            <a:r>
              <a:rPr lang="fr-FR" dirty="0" smtClean="0"/>
              <a:t>4° secteur d’hébergement pour la permanence médicale, au sein ou à proximité immédiate de l’unité de réa.</a:t>
            </a:r>
          </a:p>
          <a:p>
            <a:r>
              <a:rPr lang="fr-FR" dirty="0" smtClean="0"/>
              <a:t>5° secteur adapté pour des réunions collectives quotidiennes de l’équipe médicale et paramédicale de l’unité et équipé des outils numériques nécessaires à la réalisation de réunions à distance.</a:t>
            </a:r>
            <a:endParaRPr lang="fr-FR" sz="1600" dirty="0" smtClean="0"/>
          </a:p>
          <a:p>
            <a:r>
              <a:rPr lang="fr-FR" dirty="0" smtClean="0"/>
              <a:t>Les lits de l’USIP contiguë </a:t>
            </a:r>
            <a:r>
              <a:rPr lang="fr-FR" dirty="0"/>
              <a:t>à l'unité de </a:t>
            </a:r>
            <a:r>
              <a:rPr lang="fr-FR" dirty="0" smtClean="0"/>
              <a:t>réanimation sont </a:t>
            </a:r>
            <a:r>
              <a:rPr lang="fr-FR" dirty="0"/>
              <a:t>mutualisés et équipés à l'identique de manière à faire évoluer la capacité d'accueil en </a:t>
            </a:r>
            <a:r>
              <a:rPr lang="fr-FR" dirty="0" smtClean="0"/>
              <a:t>réanimation </a:t>
            </a:r>
            <a:r>
              <a:rPr lang="fr-FR" dirty="0"/>
              <a:t>selon la variation de l'activité et les niveaux des prises en charge des </a:t>
            </a:r>
            <a:r>
              <a:rPr lang="fr-FR" dirty="0" smtClean="0"/>
              <a:t>patients.</a:t>
            </a:r>
          </a:p>
          <a:p>
            <a:r>
              <a:rPr lang="fr-FR" b="1" dirty="0" smtClean="0"/>
              <a:t>D.6124-27-1</a:t>
            </a:r>
            <a:r>
              <a:rPr lang="fr-FR" dirty="0" smtClean="0"/>
              <a:t> : </a:t>
            </a:r>
            <a:r>
              <a:rPr lang="fr-FR" b="1" dirty="0"/>
              <a:t>E</a:t>
            </a:r>
            <a:r>
              <a:rPr lang="fr-FR" b="1" dirty="0" smtClean="0"/>
              <a:t>quipements médicaux </a:t>
            </a:r>
            <a:r>
              <a:rPr lang="fr-FR" dirty="0" smtClean="0"/>
              <a:t>requis au sein des unités de réanimation et de soins intensifs (actualisation ex D6124-28-1)</a:t>
            </a:r>
          </a:p>
          <a:p>
            <a:endParaRPr lang="fr-FR" dirty="0" smtClean="0"/>
          </a:p>
          <a:p>
            <a:endParaRPr lang="fr-FR" dirty="0" smtClean="0"/>
          </a:p>
          <a:p>
            <a:endParaRPr lang="fr-FR"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techniques de fonctionnement</a:t>
            </a:r>
            <a:endParaRPr lang="fr-FR" sz="1800" dirty="0"/>
          </a:p>
        </p:txBody>
      </p:sp>
    </p:spTree>
    <p:extLst>
      <p:ext uri="{BB962C8B-B14F-4D97-AF65-F5344CB8AC3E}">
        <p14:creationId xmlns:p14="http://schemas.microsoft.com/office/powerpoint/2010/main" val="2534837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19</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323851" y="1110156"/>
            <a:ext cx="8759928" cy="3673343"/>
          </a:xfrm>
          <a:solidFill>
            <a:schemeClr val="accent1">
              <a:lumMod val="25000"/>
              <a:lumOff val="75000"/>
            </a:schemeClr>
          </a:solidFill>
        </p:spPr>
        <p:txBody>
          <a:bodyPr/>
          <a:lstStyle/>
          <a:p>
            <a:r>
              <a:rPr lang="fr-FR" b="1" dirty="0" smtClean="0"/>
              <a:t>D.6124-27-2</a:t>
            </a:r>
            <a:r>
              <a:rPr lang="fr-FR" dirty="0" smtClean="0"/>
              <a:t> : </a:t>
            </a:r>
            <a:r>
              <a:rPr lang="fr-FR" dirty="0"/>
              <a:t>T</a:t>
            </a:r>
            <a:r>
              <a:rPr lang="fr-FR" dirty="0" smtClean="0"/>
              <a:t>out titulaire d’une autorisation de soins critiques doit disposer sur site  (suit </a:t>
            </a:r>
            <a:r>
              <a:rPr lang="fr-FR" dirty="0" err="1" smtClean="0"/>
              <a:t>retex</a:t>
            </a:r>
            <a:r>
              <a:rPr lang="fr-FR" dirty="0" smtClean="0"/>
              <a:t> crise)</a:t>
            </a:r>
          </a:p>
          <a:p>
            <a:pPr>
              <a:spcBef>
                <a:spcPts val="600"/>
              </a:spcBef>
              <a:spcAft>
                <a:spcPts val="1200"/>
              </a:spcAft>
            </a:pPr>
            <a:r>
              <a:rPr lang="fr-FR" dirty="0"/>
              <a:t>1° d’un </a:t>
            </a:r>
            <a:r>
              <a:rPr lang="fr-FR" b="1" dirty="0"/>
              <a:t>outil informatisé de gestion des lits </a:t>
            </a:r>
            <a:r>
              <a:rPr lang="fr-FR" dirty="0"/>
              <a:t>mis à jour quotidiennement et interconnecté avec les outils de régulation territoriale et de recueil de données sur l'offre de soins critiques ;</a:t>
            </a:r>
          </a:p>
          <a:p>
            <a:pPr>
              <a:spcAft>
                <a:spcPts val="1200"/>
              </a:spcAft>
            </a:pPr>
            <a:r>
              <a:rPr lang="fr-FR" dirty="0"/>
              <a:t>2</a:t>
            </a:r>
            <a:r>
              <a:rPr lang="fr-FR" dirty="0" smtClean="0"/>
              <a:t>° d</a:t>
            </a:r>
            <a:r>
              <a:rPr lang="fr-FR" dirty="0"/>
              <a:t>’ </a:t>
            </a:r>
            <a:r>
              <a:rPr lang="fr-FR" b="1" dirty="0"/>
              <a:t>outils numériques </a:t>
            </a:r>
            <a:r>
              <a:rPr lang="fr-FR" dirty="0"/>
              <a:t>nécessaires aux activités de </a:t>
            </a:r>
            <a:r>
              <a:rPr lang="fr-FR" b="1" dirty="0"/>
              <a:t>télésanté </a:t>
            </a:r>
            <a:r>
              <a:rPr lang="fr-FR" dirty="0"/>
              <a:t>;</a:t>
            </a:r>
          </a:p>
          <a:p>
            <a:pPr>
              <a:spcAft>
                <a:spcPts val="1200"/>
              </a:spcAft>
            </a:pPr>
            <a:r>
              <a:rPr lang="fr-FR" dirty="0"/>
              <a:t>3° d’un </a:t>
            </a:r>
            <a:r>
              <a:rPr lang="fr-FR" b="1" dirty="0"/>
              <a:t>dossier patient numérisé </a:t>
            </a:r>
            <a:r>
              <a:rPr lang="fr-FR" dirty="0"/>
              <a:t>adapté à l'organisation des </a:t>
            </a:r>
            <a:r>
              <a:rPr lang="fr-FR" b="1" dirty="0"/>
              <a:t>soins critiques </a:t>
            </a:r>
            <a:r>
              <a:rPr lang="fr-FR" dirty="0"/>
              <a:t>;</a:t>
            </a:r>
          </a:p>
          <a:p>
            <a:pPr>
              <a:spcAft>
                <a:spcPts val="1200"/>
              </a:spcAft>
            </a:pPr>
            <a:r>
              <a:rPr lang="fr-FR" dirty="0"/>
              <a:t>4°  d’un </a:t>
            </a:r>
            <a:r>
              <a:rPr lang="fr-FR" b="1" dirty="0"/>
              <a:t>plan de flexibilité </a:t>
            </a:r>
            <a:r>
              <a:rPr lang="fr-FR" dirty="0"/>
              <a:t>de l'organisation de son </a:t>
            </a:r>
            <a:r>
              <a:rPr lang="fr-FR" b="1" dirty="0"/>
              <a:t>capacitaire et </a:t>
            </a:r>
            <a:r>
              <a:rPr lang="fr-FR" dirty="0"/>
              <a:t>de ses </a:t>
            </a:r>
            <a:r>
              <a:rPr lang="fr-FR" b="1" dirty="0"/>
              <a:t>ressources humaines </a:t>
            </a:r>
            <a:r>
              <a:rPr lang="fr-FR" dirty="0"/>
              <a:t>permettant d'anticiper un surcroît d'activité en réanimation, dans un contexte de variations saisonnières ou de situations sanitaires exceptionnelles. Ce plan comprend un </a:t>
            </a:r>
            <a:r>
              <a:rPr lang="fr-FR" b="1" dirty="0"/>
              <a:t>volet de formation </a:t>
            </a:r>
            <a:r>
              <a:rPr lang="fr-FR" dirty="0"/>
              <a:t>afin de constituer et maintenir sur site une </a:t>
            </a:r>
            <a:r>
              <a:rPr lang="fr-FR" b="1" dirty="0"/>
              <a:t>réserve de professionnels de santé formés </a:t>
            </a:r>
            <a:r>
              <a:rPr lang="fr-FR" dirty="0"/>
              <a:t>pour venir en renfort des équipes de réanimation et de soins intensifs en cas de situation sanitaire exceptionnelle ;</a:t>
            </a:r>
          </a:p>
          <a:p>
            <a:pPr>
              <a:spcAft>
                <a:spcPts val="1200"/>
              </a:spcAft>
            </a:pPr>
            <a:r>
              <a:rPr lang="fr-FR" dirty="0"/>
              <a:t>5° D'un </a:t>
            </a:r>
            <a:r>
              <a:rPr lang="fr-FR" b="1" dirty="0"/>
              <a:t>plan de formation aux soins de réanimation</a:t>
            </a:r>
            <a:r>
              <a:rPr lang="fr-FR" dirty="0"/>
              <a:t> prévoyant</a:t>
            </a:r>
            <a:r>
              <a:rPr lang="fr-FR" b="1" dirty="0"/>
              <a:t> notamment </a:t>
            </a:r>
            <a:r>
              <a:rPr lang="fr-FR" dirty="0"/>
              <a:t>une période de </a:t>
            </a:r>
            <a:r>
              <a:rPr lang="fr-FR" b="1" dirty="0"/>
              <a:t>formation pour les infirmiers prenant leur fonction </a:t>
            </a:r>
            <a:r>
              <a:rPr lang="fr-FR" dirty="0"/>
              <a:t>dans l'unité de réanimation, sur site et dont la durée est de </a:t>
            </a:r>
            <a:r>
              <a:rPr lang="fr-FR" b="1" dirty="0"/>
              <a:t>huit semaines</a:t>
            </a:r>
            <a:r>
              <a:rPr lang="fr-FR" dirty="0"/>
              <a:t>, pouvant être réduite en cas d'expérience antérieure en réanimation.</a:t>
            </a:r>
          </a:p>
          <a:p>
            <a:endParaRPr lang="fr-FR" dirty="0" smtClean="0"/>
          </a:p>
          <a:p>
            <a:endParaRPr lang="fr-FR" dirty="0" smtClean="0"/>
          </a:p>
          <a:p>
            <a:endParaRPr lang="fr-FR"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techniques de fonctionnement</a:t>
            </a:r>
            <a:endParaRPr lang="fr-FR" sz="1800" dirty="0"/>
          </a:p>
        </p:txBody>
      </p:sp>
    </p:spTree>
    <p:extLst>
      <p:ext uri="{BB962C8B-B14F-4D97-AF65-F5344CB8AC3E}">
        <p14:creationId xmlns:p14="http://schemas.microsoft.com/office/powerpoint/2010/main" val="2167300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9" name="Titre 8"/>
          <p:cNvSpPr>
            <a:spLocks noGrp="1"/>
          </p:cNvSpPr>
          <p:nvPr>
            <p:ph type="title"/>
          </p:nvPr>
        </p:nvSpPr>
        <p:spPr/>
        <p:txBody>
          <a:bodyPr/>
          <a:lstStyle/>
          <a:p>
            <a:endParaRPr lang="fr-FR"/>
          </a:p>
        </p:txBody>
      </p:sp>
      <p:sp>
        <p:nvSpPr>
          <p:cNvPr id="8" name="Espace réservé du pied de page 7"/>
          <p:cNvSpPr>
            <a:spLocks noGrp="1"/>
          </p:cNvSpPr>
          <p:nvPr>
            <p:ph type="ftr" sz="quarter" idx="4294967295"/>
          </p:nvPr>
        </p:nvSpPr>
        <p:spPr>
          <a:xfrm>
            <a:off x="2987824" y="232228"/>
            <a:ext cx="5880100" cy="360362"/>
          </a:xfrm>
        </p:spPr>
        <p:txBody>
          <a:bodyPr/>
          <a:lstStyle/>
          <a:p>
            <a:r>
              <a:rPr lang="fr-FR" sz="1200" dirty="0" smtClean="0"/>
              <a:t>Direction générale de l’offre de soins</a:t>
            </a:r>
            <a:endParaRPr lang="fr-FR" sz="1200" dirty="0"/>
          </a:p>
        </p:txBody>
      </p:sp>
      <p:sp>
        <p:nvSpPr>
          <p:cNvPr id="10" name="Rectangle à coins arrondis 9"/>
          <p:cNvSpPr/>
          <p:nvPr/>
        </p:nvSpPr>
        <p:spPr>
          <a:xfrm>
            <a:off x="4932040" y="4459444"/>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Calendrier de mise en œuvre</a:t>
            </a:r>
            <a:endParaRPr lang="fr-FR" sz="1400" dirty="0">
              <a:solidFill>
                <a:schemeClr val="accent1"/>
              </a:solidFill>
            </a:endParaRPr>
          </a:p>
        </p:txBody>
      </p:sp>
      <p:sp>
        <p:nvSpPr>
          <p:cNvPr id="11" name="Rectangle à coins arrondis 10"/>
          <p:cNvSpPr/>
          <p:nvPr/>
        </p:nvSpPr>
        <p:spPr>
          <a:xfrm>
            <a:off x="4932040" y="1127323"/>
            <a:ext cx="3456384" cy="504056"/>
          </a:xfrm>
          <a:prstGeom prst="roundRect">
            <a:avLst/>
          </a:prstGeom>
          <a:solidFill>
            <a:schemeClr val="accent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bg1"/>
                </a:solidFill>
              </a:rPr>
              <a:t>Contexte de la réforme : crise </a:t>
            </a:r>
            <a:r>
              <a:rPr lang="fr-FR" sz="1400" dirty="0" err="1" smtClean="0">
                <a:solidFill>
                  <a:schemeClr val="bg1"/>
                </a:solidFill>
              </a:rPr>
              <a:t>Covid</a:t>
            </a:r>
            <a:r>
              <a:rPr lang="fr-FR" sz="1400" dirty="0">
                <a:solidFill>
                  <a:schemeClr val="bg1"/>
                </a:solidFill>
              </a:rPr>
              <a:t> </a:t>
            </a:r>
            <a:r>
              <a:rPr lang="fr-FR" sz="1400" dirty="0" smtClean="0">
                <a:solidFill>
                  <a:schemeClr val="bg1"/>
                </a:solidFill>
              </a:rPr>
              <a:t>et feuille de route soins critiques</a:t>
            </a:r>
            <a:endParaRPr lang="fr-FR" sz="1400" dirty="0">
              <a:solidFill>
                <a:schemeClr val="bg1"/>
              </a:solidFill>
            </a:endParaRPr>
          </a:p>
        </p:txBody>
      </p:sp>
      <p:sp>
        <p:nvSpPr>
          <p:cNvPr id="12" name="Triangle isocèle 11"/>
          <p:cNvSpPr/>
          <p:nvPr/>
        </p:nvSpPr>
        <p:spPr>
          <a:xfrm rot="10800000">
            <a:off x="6265982" y="2880127"/>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4897830" y="2166113"/>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Grandes orientations de la réforme </a:t>
            </a:r>
            <a:endParaRPr lang="fr-FR" sz="1400" dirty="0">
              <a:solidFill>
                <a:schemeClr val="accent1"/>
              </a:solidFill>
            </a:endParaRPr>
          </a:p>
        </p:txBody>
      </p:sp>
      <p:sp>
        <p:nvSpPr>
          <p:cNvPr id="19" name="Triangle isocèle 18"/>
          <p:cNvSpPr/>
          <p:nvPr/>
        </p:nvSpPr>
        <p:spPr>
          <a:xfrm rot="10800000">
            <a:off x="6240906" y="1852312"/>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p:txBody>
          <a:bodyPr/>
          <a:lstStyle/>
          <a:p>
            <a:r>
              <a:rPr lang="fr-FR" smtClean="0"/>
              <a:t>Lundi 8 novembre 2021</a:t>
            </a:r>
            <a:endParaRPr lang="fr-FR" dirty="0"/>
          </a:p>
        </p:txBody>
      </p:sp>
      <p:sp>
        <p:nvSpPr>
          <p:cNvPr id="14" name="Rectangle à coins arrondis 13"/>
          <p:cNvSpPr/>
          <p:nvPr/>
        </p:nvSpPr>
        <p:spPr>
          <a:xfrm>
            <a:off x="4906086" y="3167863"/>
            <a:ext cx="3456384" cy="7720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Conditions d’implantation et conditions techniques de fonctionnement </a:t>
            </a:r>
          </a:p>
        </p:txBody>
      </p:sp>
      <p:sp>
        <p:nvSpPr>
          <p:cNvPr id="15" name="Triangle isocèle 14"/>
          <p:cNvSpPr/>
          <p:nvPr/>
        </p:nvSpPr>
        <p:spPr>
          <a:xfrm rot="10800000">
            <a:off x="6240906" y="4171733"/>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62262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20</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323850" y="823060"/>
            <a:ext cx="8496944" cy="4052946"/>
          </a:xfrm>
          <a:solidFill>
            <a:schemeClr val="accent1">
              <a:lumMod val="25000"/>
              <a:lumOff val="75000"/>
            </a:schemeClr>
          </a:solidFill>
        </p:spPr>
        <p:txBody>
          <a:bodyPr/>
          <a:lstStyle/>
          <a:p>
            <a:r>
              <a:rPr lang="fr-FR" b="1" dirty="0" smtClean="0"/>
              <a:t>D.6124-28</a:t>
            </a:r>
            <a:r>
              <a:rPr lang="fr-FR" dirty="0" smtClean="0"/>
              <a:t> : </a:t>
            </a:r>
            <a:r>
              <a:rPr lang="fr-FR" b="1" dirty="0" smtClean="0"/>
              <a:t>seuils capacitaires unités de soins critiques adultes</a:t>
            </a:r>
          </a:p>
          <a:p>
            <a:r>
              <a:rPr lang="fr-FR" dirty="0" smtClean="0"/>
              <a:t>unité REA adulte : 8 lits, 10 lits en </a:t>
            </a:r>
            <a:r>
              <a:rPr lang="fr-FR" dirty="0"/>
              <a:t>cas de </a:t>
            </a:r>
            <a:r>
              <a:rPr lang="fr-FR" dirty="0" smtClean="0"/>
              <a:t>création </a:t>
            </a:r>
            <a:r>
              <a:rPr lang="fr-FR" dirty="0"/>
              <a:t>d'un secteur </a:t>
            </a:r>
            <a:r>
              <a:rPr lang="fr-FR" dirty="0" smtClean="0"/>
              <a:t>d'</a:t>
            </a:r>
            <a:r>
              <a:rPr lang="fr-FR" dirty="0" err="1" smtClean="0"/>
              <a:t>hosp</a:t>
            </a:r>
            <a:r>
              <a:rPr lang="fr-FR" dirty="0" smtClean="0"/>
              <a:t>, </a:t>
            </a:r>
            <a:r>
              <a:rPr lang="fr-FR" dirty="0"/>
              <a:t>de reconstruction ou de réaménagement d'un secteur </a:t>
            </a:r>
            <a:r>
              <a:rPr lang="fr-FR" dirty="0" smtClean="0"/>
              <a:t>existant. Dérogation à 6 lits si éloignement  </a:t>
            </a:r>
          </a:p>
          <a:p>
            <a:r>
              <a:rPr lang="fr-FR" dirty="0" smtClean="0"/>
              <a:t>USIP contiguë et USIP dérogatoire, USI spé, USIC</a:t>
            </a:r>
            <a:r>
              <a:rPr lang="fr-FR" dirty="0"/>
              <a:t>,</a:t>
            </a:r>
            <a:r>
              <a:rPr lang="fr-FR" dirty="0" smtClean="0"/>
              <a:t> USIH : 6 lits ; USINV : 4 lits</a:t>
            </a:r>
          </a:p>
          <a:p>
            <a:pPr>
              <a:spcBef>
                <a:spcPts val="600"/>
              </a:spcBef>
              <a:spcAft>
                <a:spcPts val="0"/>
              </a:spcAft>
            </a:pPr>
            <a:r>
              <a:rPr lang="fr-FR" b="1" dirty="0" smtClean="0"/>
              <a:t>D.6124-28-1</a:t>
            </a:r>
            <a:r>
              <a:rPr lang="fr-FR" dirty="0" smtClean="0"/>
              <a:t> : </a:t>
            </a:r>
            <a:r>
              <a:rPr lang="fr-FR" dirty="0"/>
              <a:t>L’</a:t>
            </a:r>
            <a:r>
              <a:rPr lang="fr-FR" b="1" dirty="0"/>
              <a:t>équipe </a:t>
            </a:r>
            <a:r>
              <a:rPr lang="fr-FR" b="1" dirty="0" smtClean="0"/>
              <a:t>médicale de l’unité de réa et l’USIP </a:t>
            </a:r>
            <a:r>
              <a:rPr lang="fr-FR" b="1" dirty="0"/>
              <a:t>contiguë </a:t>
            </a:r>
            <a:r>
              <a:rPr lang="fr-FR" dirty="0" smtClean="0"/>
              <a:t>: </a:t>
            </a:r>
            <a:r>
              <a:rPr lang="fr-FR" dirty="0"/>
              <a:t>MIR ou MAR </a:t>
            </a:r>
            <a:r>
              <a:rPr lang="fr-FR" dirty="0" smtClean="0"/>
              <a:t>, le cas échéant d’autres médecins spécialisés nécessaires à la prise en charge des patients, en tant que de besoin, médecins spécialisés en psychiatrie, en médecine physique et de rééducation</a:t>
            </a:r>
          </a:p>
          <a:p>
            <a:r>
              <a:rPr lang="fr-FR" dirty="0" smtClean="0"/>
              <a:t>USI de spécialité : médecin spécialisé dans la discipline concernée et, en tant que de besoin, MIR ou MAR</a:t>
            </a:r>
          </a:p>
          <a:p>
            <a:pPr>
              <a:spcBef>
                <a:spcPts val="600"/>
              </a:spcBef>
            </a:pPr>
            <a:r>
              <a:rPr lang="fr-FR" b="1" dirty="0" smtClean="0"/>
              <a:t>D.6124-28-2</a:t>
            </a:r>
            <a:r>
              <a:rPr lang="fr-FR" dirty="0" smtClean="0"/>
              <a:t> : </a:t>
            </a:r>
            <a:r>
              <a:rPr lang="fr-FR" b="1" dirty="0" smtClean="0"/>
              <a:t>permanence </a:t>
            </a:r>
            <a:r>
              <a:rPr lang="fr-FR" b="1" dirty="0"/>
              <a:t>médicale </a:t>
            </a:r>
          </a:p>
          <a:p>
            <a:r>
              <a:rPr lang="fr-FR" dirty="0"/>
              <a:t>U</a:t>
            </a:r>
            <a:r>
              <a:rPr lang="fr-FR" dirty="0" smtClean="0"/>
              <a:t>nité de réa et USIP contiguë : en journée 2 médecins de l’équipe médicale mutualisée des 2 unités pour la collégialité nécessaire à la sécurité des soins, en dehors de la journée 1 MIR ou MAR</a:t>
            </a:r>
          </a:p>
          <a:p>
            <a:r>
              <a:rPr lang="fr-FR" dirty="0" smtClean="0"/>
              <a:t>USIP dérogatoire : sur site un médecin justifiant d’une formation ou expérience en soins critiques, et astreinte opérationnelle d’un MIR ou MAR pour l’USIP</a:t>
            </a:r>
          </a:p>
          <a:p>
            <a:r>
              <a:rPr lang="fr-FR" dirty="0" smtClean="0"/>
              <a:t>USI de spécialité : sur </a:t>
            </a:r>
            <a:r>
              <a:rPr lang="fr-FR" dirty="0"/>
              <a:t>site </a:t>
            </a:r>
            <a:r>
              <a:rPr lang="fr-FR" dirty="0" smtClean="0"/>
              <a:t>un médecin </a:t>
            </a:r>
            <a:r>
              <a:rPr lang="fr-FR" dirty="0"/>
              <a:t>justifiant d’une formation ou expérience en soins critiques </a:t>
            </a:r>
            <a:r>
              <a:rPr lang="fr-FR" dirty="0" smtClean="0"/>
              <a:t>et astreinte par un médecin spécialisé dans la discipline de l’unité et pouvant intervenir dans des délais compatibles avec la sécurité des soins</a:t>
            </a:r>
          </a:p>
          <a:p>
            <a:endParaRPr lang="fr-FR"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97149" y="365384"/>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techniques de fonctionnement</a:t>
            </a:r>
            <a:endParaRPr lang="fr-FR" sz="1800" dirty="0"/>
          </a:p>
        </p:txBody>
      </p:sp>
    </p:spTree>
    <p:extLst>
      <p:ext uri="{BB962C8B-B14F-4D97-AF65-F5344CB8AC3E}">
        <p14:creationId xmlns:p14="http://schemas.microsoft.com/office/powerpoint/2010/main" val="3275976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21</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381845" y="987689"/>
            <a:ext cx="8294612" cy="3672293"/>
          </a:xfrm>
          <a:solidFill>
            <a:schemeClr val="accent1">
              <a:lumMod val="25000"/>
              <a:lumOff val="75000"/>
            </a:schemeClr>
          </a:solidFill>
        </p:spPr>
        <p:txBody>
          <a:bodyPr/>
          <a:lstStyle/>
          <a:p>
            <a:r>
              <a:rPr lang="fr-FR" b="1" dirty="0" smtClean="0"/>
              <a:t>D.6124-28-3 </a:t>
            </a:r>
            <a:r>
              <a:rPr lang="fr-FR" dirty="0" smtClean="0"/>
              <a:t>: un membre de l’équipe médicale est coordonnateur des activités des équipes et des prises en charge des patients.</a:t>
            </a:r>
          </a:p>
          <a:p>
            <a:r>
              <a:rPr lang="fr-FR" dirty="0" smtClean="0"/>
              <a:t>Le </a:t>
            </a:r>
            <a:r>
              <a:rPr lang="fr-FR" b="1" dirty="0" smtClean="0"/>
              <a:t>médecin coordonnateur </a:t>
            </a:r>
            <a:r>
              <a:rPr lang="fr-FR" dirty="0" smtClean="0"/>
              <a:t>de l’unité de réa l’est également de l’USIP du plateau de soins critiques.</a:t>
            </a:r>
          </a:p>
          <a:p>
            <a:r>
              <a:rPr lang="fr-FR" dirty="0" smtClean="0"/>
              <a:t>USI de spécialité (site avec la réanimation) : l’un des médecins spécialisé dans la discipline concernée membres de l’équipe médicale de l’unité et justifiant d’une formation ou expérience en soins critiques</a:t>
            </a:r>
          </a:p>
          <a:p>
            <a:r>
              <a:rPr lang="fr-FR" dirty="0" smtClean="0"/>
              <a:t>USIP dérogatoire (site sans la réanimation) : l’un </a:t>
            </a:r>
            <a:r>
              <a:rPr lang="fr-FR" dirty="0"/>
              <a:t>des </a:t>
            </a:r>
            <a:r>
              <a:rPr lang="fr-FR" dirty="0" smtClean="0"/>
              <a:t>médecins spécialisé </a:t>
            </a:r>
            <a:r>
              <a:rPr lang="fr-FR" dirty="0"/>
              <a:t>dans la discipline concernée membres de l’équipe médicale de l’unité et </a:t>
            </a:r>
            <a:r>
              <a:rPr lang="fr-FR" dirty="0" smtClean="0"/>
              <a:t>justifiant </a:t>
            </a:r>
            <a:r>
              <a:rPr lang="fr-FR" dirty="0"/>
              <a:t>d’une formation ou expérience en soins </a:t>
            </a:r>
            <a:r>
              <a:rPr lang="fr-FR" dirty="0" smtClean="0"/>
              <a:t>critiques</a:t>
            </a:r>
          </a:p>
          <a:p>
            <a:endParaRPr lang="fr-FR" sz="1000" dirty="0" smtClean="0"/>
          </a:p>
          <a:p>
            <a:r>
              <a:rPr lang="fr-FR" b="1" dirty="0" smtClean="0"/>
              <a:t>D.6124-28-4</a:t>
            </a:r>
            <a:r>
              <a:rPr lang="fr-FR" dirty="0" smtClean="0"/>
              <a:t> : </a:t>
            </a:r>
            <a:r>
              <a:rPr lang="fr-FR" b="1" dirty="0" smtClean="0"/>
              <a:t>ratio PNM </a:t>
            </a:r>
          </a:p>
          <a:p>
            <a:r>
              <a:rPr lang="fr-FR" dirty="0"/>
              <a:t>U</a:t>
            </a:r>
            <a:r>
              <a:rPr lang="fr-FR" dirty="0" smtClean="0"/>
              <a:t>nité de réanimation adulte : 2 </a:t>
            </a:r>
            <a:r>
              <a:rPr lang="fr-FR" dirty="0"/>
              <a:t>IDE pour 5 lits ouverts, 1 AS pour 4 lits ouverts</a:t>
            </a:r>
          </a:p>
          <a:p>
            <a:r>
              <a:rPr lang="fr-FR" i="1" dirty="0" smtClean="0"/>
              <a:t>Ratio inchangé mais avec une évolution dans le mode de calcul : par lit ouvert prend en compte les lits exploitables </a:t>
            </a:r>
            <a:r>
              <a:rPr lang="fr-FR" i="1" dirty="0" err="1" smtClean="0"/>
              <a:t>cad</a:t>
            </a:r>
            <a:r>
              <a:rPr lang="fr-FR" i="1" dirty="0" smtClean="0"/>
              <a:t> ceux occupés par des patients et ceux disponibles pour accueillir de nouveaux patients </a:t>
            </a:r>
            <a:endParaRPr lang="fr-FR" dirty="0"/>
          </a:p>
          <a:p>
            <a:r>
              <a:rPr lang="fr-FR" dirty="0" smtClean="0"/>
              <a:t>USIP  </a:t>
            </a:r>
            <a:r>
              <a:rPr lang="fr-FR" dirty="0"/>
              <a:t>ou de spécialité, </a:t>
            </a:r>
            <a:r>
              <a:rPr lang="fr-FR" dirty="0" smtClean="0"/>
              <a:t>ou dérogatoire (création de ratio) : 1 IDE pour 4 lits ouverts, 1 AS de jour pour 4 lits ouverts et de nuit pour 8 lits ouverts</a:t>
            </a:r>
            <a:r>
              <a:rPr lang="fr-FR" dirty="0"/>
              <a:t>. </a:t>
            </a:r>
            <a:endParaRPr lang="fr-FR" dirty="0" smtClean="0"/>
          </a:p>
          <a:p>
            <a:endParaRPr lang="fr-FR" dirty="0"/>
          </a:p>
          <a:p>
            <a:endParaRPr lang="fr-FR"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techniques de fonctionnement</a:t>
            </a:r>
            <a:endParaRPr lang="fr-FR" sz="1800" dirty="0"/>
          </a:p>
        </p:txBody>
      </p:sp>
    </p:spTree>
    <p:extLst>
      <p:ext uri="{BB962C8B-B14F-4D97-AF65-F5344CB8AC3E}">
        <p14:creationId xmlns:p14="http://schemas.microsoft.com/office/powerpoint/2010/main" val="2928942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22</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323849" y="1123238"/>
            <a:ext cx="8424863" cy="3660262"/>
          </a:xfrm>
          <a:solidFill>
            <a:schemeClr val="accent1">
              <a:lumMod val="25000"/>
              <a:lumOff val="75000"/>
            </a:schemeClr>
          </a:solidFill>
        </p:spPr>
        <p:txBody>
          <a:bodyPr/>
          <a:lstStyle/>
          <a:p>
            <a:endParaRPr lang="fr-FR" dirty="0" smtClean="0"/>
          </a:p>
          <a:p>
            <a:r>
              <a:rPr lang="fr-FR" b="1" dirty="0" smtClean="0"/>
              <a:t>D6124.28-6 </a:t>
            </a:r>
            <a:r>
              <a:rPr lang="fr-FR" dirty="0" smtClean="0"/>
              <a:t>: Le titulaire fait partie de la </a:t>
            </a:r>
            <a:r>
              <a:rPr lang="fr-FR" b="1" dirty="0" smtClean="0"/>
              <a:t>filière territoriale de soins critiques </a:t>
            </a:r>
            <a:r>
              <a:rPr lang="fr-FR" dirty="0" smtClean="0"/>
              <a:t>visant à favoriser et structurer les coopérations pour fluidifier les parcours de soins et notamment la gestion des transferts de patients et à développer l'expertise en soins critiques notamment par télésanté. </a:t>
            </a:r>
          </a:p>
          <a:p>
            <a:r>
              <a:rPr lang="fr-FR" dirty="0" smtClean="0"/>
              <a:t>Le titulaire </a:t>
            </a:r>
            <a:r>
              <a:rPr lang="fr-FR" b="1" dirty="0" smtClean="0"/>
              <a:t>adhère au dispositif spécifique régional de soins critiques de sa région</a:t>
            </a:r>
            <a:r>
              <a:rPr lang="fr-FR" dirty="0" smtClean="0"/>
              <a:t>. Il participe à la filière des soins critiques pédiatriques (</a:t>
            </a:r>
            <a:r>
              <a:rPr lang="fr-FR" i="1" dirty="0" smtClean="0"/>
              <a:t>cahier des charges DSR dans la feuille de route)</a:t>
            </a:r>
          </a:p>
          <a:p>
            <a:endParaRPr lang="fr-FR" sz="1000" dirty="0" smtClean="0"/>
          </a:p>
          <a:p>
            <a:pPr>
              <a:spcAft>
                <a:spcPts val="0"/>
              </a:spcAft>
            </a:pPr>
            <a:r>
              <a:rPr lang="fr-FR" b="1" dirty="0" smtClean="0"/>
              <a:t>D6124.29 à 29-5</a:t>
            </a:r>
            <a:r>
              <a:rPr lang="fr-FR" b="1" i="1" dirty="0"/>
              <a:t> </a:t>
            </a:r>
            <a:r>
              <a:rPr lang="fr-FR" i="1" dirty="0" smtClean="0"/>
              <a:t>: </a:t>
            </a:r>
            <a:r>
              <a:rPr lang="fr-FR" dirty="0" smtClean="0"/>
              <a:t>dispositions spécifiques à l’</a:t>
            </a:r>
            <a:r>
              <a:rPr lang="fr-FR" b="1" dirty="0" smtClean="0"/>
              <a:t>USIC</a:t>
            </a:r>
            <a:r>
              <a:rPr lang="fr-FR" dirty="0" smtClean="0"/>
              <a:t> </a:t>
            </a:r>
            <a:r>
              <a:rPr lang="fr-FR" dirty="0"/>
              <a:t>e</a:t>
            </a:r>
            <a:r>
              <a:rPr lang="fr-FR" dirty="0" smtClean="0"/>
              <a:t>n </a:t>
            </a:r>
            <a:r>
              <a:rPr lang="fr-FR" dirty="0"/>
              <a:t>complément des équipements </a:t>
            </a:r>
            <a:endParaRPr lang="fr-FR" dirty="0" smtClean="0"/>
          </a:p>
          <a:p>
            <a:pPr>
              <a:spcAft>
                <a:spcPts val="0"/>
              </a:spcAft>
            </a:pPr>
            <a:r>
              <a:rPr lang="fr-FR" dirty="0" smtClean="0"/>
              <a:t>mentionnés </a:t>
            </a:r>
            <a:r>
              <a:rPr lang="fr-FR" dirty="0"/>
              <a:t>au II de l'article D. </a:t>
            </a:r>
            <a:r>
              <a:rPr lang="fr-FR" dirty="0" smtClean="0"/>
              <a:t>6124-27-1</a:t>
            </a:r>
          </a:p>
          <a:p>
            <a:endParaRPr lang="fr-FR" sz="1000" dirty="0" smtClean="0"/>
          </a:p>
          <a:p>
            <a:r>
              <a:rPr lang="fr-FR" b="1" dirty="0" smtClean="0"/>
              <a:t>D6124.30 </a:t>
            </a:r>
            <a:r>
              <a:rPr lang="fr-FR" b="1" dirty="0"/>
              <a:t>à </a:t>
            </a:r>
            <a:r>
              <a:rPr lang="fr-FR" b="1" dirty="0" smtClean="0"/>
              <a:t>30-5 </a:t>
            </a:r>
            <a:r>
              <a:rPr lang="fr-FR" dirty="0" smtClean="0"/>
              <a:t>:</a:t>
            </a:r>
            <a:r>
              <a:rPr lang="fr-FR" i="1" dirty="0" smtClean="0"/>
              <a:t> </a:t>
            </a:r>
            <a:r>
              <a:rPr lang="fr-FR" dirty="0" smtClean="0"/>
              <a:t>Dispositions spécifiques à l’</a:t>
            </a:r>
            <a:r>
              <a:rPr lang="fr-FR" b="1" dirty="0" smtClean="0"/>
              <a:t>USINV</a:t>
            </a:r>
            <a:r>
              <a:rPr lang="fr-FR" dirty="0" smtClean="0"/>
              <a:t> en complément des équipements mentionnés au II de l'article D. 6124-27-1 </a:t>
            </a:r>
          </a:p>
          <a:p>
            <a:endParaRPr lang="fr-FR" sz="1000" dirty="0" smtClean="0"/>
          </a:p>
          <a:p>
            <a:r>
              <a:rPr lang="fr-FR" b="1" dirty="0" smtClean="0"/>
              <a:t>D6124.31 </a:t>
            </a:r>
            <a:r>
              <a:rPr lang="fr-FR" b="1" dirty="0"/>
              <a:t>à </a:t>
            </a:r>
            <a:r>
              <a:rPr lang="fr-FR" b="1" dirty="0" smtClean="0"/>
              <a:t>31-5 </a:t>
            </a:r>
            <a:r>
              <a:rPr lang="fr-FR" dirty="0" smtClean="0"/>
              <a:t>: Dispositions </a:t>
            </a:r>
            <a:r>
              <a:rPr lang="fr-FR" dirty="0"/>
              <a:t>spécifiques à </a:t>
            </a:r>
            <a:r>
              <a:rPr lang="fr-FR" dirty="0" smtClean="0"/>
              <a:t>l’</a:t>
            </a:r>
            <a:r>
              <a:rPr lang="fr-FR" b="1" dirty="0" smtClean="0"/>
              <a:t>USIH</a:t>
            </a:r>
            <a:r>
              <a:rPr lang="fr-FR" dirty="0" smtClean="0"/>
              <a:t> </a:t>
            </a:r>
            <a:r>
              <a:rPr lang="fr-FR" dirty="0"/>
              <a:t>en complément des équipements mentionnés au II de l'article D. 6124-27-1 </a:t>
            </a:r>
            <a:endParaRPr lang="fr-FR" i="1" dirty="0"/>
          </a:p>
          <a:p>
            <a:endParaRPr lang="fr-FR" i="1"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techniques de fonctionnement</a:t>
            </a:r>
            <a:endParaRPr lang="fr-FR" sz="1800" dirty="0"/>
          </a:p>
        </p:txBody>
      </p:sp>
    </p:spTree>
    <p:extLst>
      <p:ext uri="{BB962C8B-B14F-4D97-AF65-F5344CB8AC3E}">
        <p14:creationId xmlns:p14="http://schemas.microsoft.com/office/powerpoint/2010/main" val="604281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23</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611560" y="1150395"/>
            <a:ext cx="7776864" cy="3456269"/>
          </a:xfrm>
          <a:solidFill>
            <a:schemeClr val="accent1">
              <a:lumMod val="25000"/>
              <a:lumOff val="75000"/>
            </a:schemeClr>
          </a:solidFill>
        </p:spPr>
        <p:txBody>
          <a:bodyPr/>
          <a:lstStyle/>
          <a:p>
            <a:r>
              <a:rPr lang="fr-FR" b="1" dirty="0" smtClean="0"/>
              <a:t>D6124.32</a:t>
            </a:r>
            <a:r>
              <a:rPr lang="fr-FR" dirty="0" smtClean="0"/>
              <a:t> : </a:t>
            </a:r>
            <a:r>
              <a:rPr lang="fr-FR" b="1" dirty="0" smtClean="0"/>
              <a:t>seuils capacitaires </a:t>
            </a:r>
            <a:r>
              <a:rPr lang="fr-FR" dirty="0" smtClean="0"/>
              <a:t>des unités de soins critiques pédiatriques</a:t>
            </a:r>
          </a:p>
          <a:p>
            <a:pPr>
              <a:spcAft>
                <a:spcPts val="0"/>
              </a:spcAft>
            </a:pPr>
            <a:r>
              <a:rPr lang="fr-FR" dirty="0"/>
              <a:t>R</a:t>
            </a:r>
            <a:r>
              <a:rPr lang="fr-FR" dirty="0" smtClean="0"/>
              <a:t>éanimation pédiatrique de recours : 8 lits , en </a:t>
            </a:r>
            <a:r>
              <a:rPr lang="fr-FR" dirty="0"/>
              <a:t>cas de </a:t>
            </a:r>
            <a:r>
              <a:rPr lang="fr-FR" dirty="0" smtClean="0"/>
              <a:t>création ou restructuration 10 lits</a:t>
            </a:r>
            <a:endParaRPr lang="fr-FR" dirty="0"/>
          </a:p>
          <a:p>
            <a:pPr>
              <a:spcAft>
                <a:spcPts val="0"/>
              </a:spcAft>
            </a:pPr>
            <a:r>
              <a:rPr lang="fr-FR" dirty="0" smtClean="0"/>
              <a:t>Réanimation pédiatrique </a:t>
            </a:r>
            <a:r>
              <a:rPr lang="fr-FR" dirty="0"/>
              <a:t>: </a:t>
            </a:r>
            <a:r>
              <a:rPr lang="fr-FR" dirty="0" smtClean="0"/>
              <a:t>6 lits , en cas de création ou restructuration 8 lits</a:t>
            </a:r>
          </a:p>
          <a:p>
            <a:pPr>
              <a:spcAft>
                <a:spcPts val="0"/>
              </a:spcAft>
            </a:pPr>
            <a:r>
              <a:rPr lang="fr-FR" dirty="0"/>
              <a:t>D</a:t>
            </a:r>
            <a:r>
              <a:rPr lang="fr-FR" dirty="0" smtClean="0"/>
              <a:t>érogation à 4 lits pour cause d’éloignement ou contiguë à une unité de réanimation néonatale</a:t>
            </a:r>
            <a:endParaRPr lang="fr-FR" dirty="0"/>
          </a:p>
          <a:p>
            <a:pPr>
              <a:spcAft>
                <a:spcPts val="0"/>
              </a:spcAft>
            </a:pPr>
            <a:r>
              <a:rPr lang="fr-FR" dirty="0" smtClean="0"/>
              <a:t>USI pédiatriques polyvalents et dérogatoires ou d’hémato : 4 lits</a:t>
            </a:r>
          </a:p>
          <a:p>
            <a:pPr>
              <a:spcBef>
                <a:spcPts val="1200"/>
              </a:spcBef>
            </a:pPr>
            <a:r>
              <a:rPr lang="fr-FR" b="1" dirty="0" smtClean="0"/>
              <a:t>D6124.32-1</a:t>
            </a:r>
            <a:r>
              <a:rPr lang="fr-FR" dirty="0" smtClean="0"/>
              <a:t> : Le </a:t>
            </a:r>
            <a:r>
              <a:rPr lang="fr-FR" b="1" dirty="0"/>
              <a:t>secteur d'hospitalisation en soins critiques pédiatriques </a:t>
            </a:r>
            <a:r>
              <a:rPr lang="fr-FR" dirty="0"/>
              <a:t>est organisé de manière à offrir un environnement favorable à la santé des enfants et des adolescents.</a:t>
            </a:r>
          </a:p>
          <a:p>
            <a:r>
              <a:rPr lang="fr-FR" dirty="0"/>
              <a:t>Les parents ou leur substitut ont le droit de rester auprès de leur enfant jour et nuit. Le maintien des </a:t>
            </a:r>
            <a:r>
              <a:rPr lang="fr-FR" dirty="0" smtClean="0"/>
              <a:t>liens avec les proches et </a:t>
            </a:r>
            <a:r>
              <a:rPr lang="fr-FR" dirty="0"/>
              <a:t>l'accès à des activités ludiques et de soutien scolaire sont facilitées avec l'aide </a:t>
            </a:r>
            <a:r>
              <a:rPr lang="fr-FR" dirty="0" smtClean="0"/>
              <a:t>de </a:t>
            </a:r>
            <a:r>
              <a:rPr lang="fr-FR" dirty="0"/>
              <a:t>l'équipe soignante</a:t>
            </a:r>
            <a:r>
              <a:rPr lang="fr-FR" dirty="0" smtClean="0"/>
              <a:t>.</a:t>
            </a:r>
          </a:p>
          <a:p>
            <a:pPr>
              <a:spcBef>
                <a:spcPts val="1200"/>
              </a:spcBef>
            </a:pPr>
            <a:r>
              <a:rPr lang="fr-FR" b="1" dirty="0" smtClean="0"/>
              <a:t>D6124.32-2</a:t>
            </a:r>
            <a:r>
              <a:rPr lang="fr-FR" dirty="0" smtClean="0"/>
              <a:t> : Le titulaire </a:t>
            </a:r>
            <a:r>
              <a:rPr lang="fr-FR" dirty="0"/>
              <a:t>d'autorisation fait partie de la </a:t>
            </a:r>
            <a:r>
              <a:rPr lang="fr-FR" b="1" dirty="0"/>
              <a:t>filière territoriale de soins critiques pédiatriques </a:t>
            </a:r>
            <a:r>
              <a:rPr lang="fr-FR" dirty="0"/>
              <a:t>visant à favoriser et structurer les coopérations notamment par télésanté. Le titulaire participe notamment à la filière pédiatrique et à la filière de soins critiques adultes.</a:t>
            </a:r>
          </a:p>
          <a:p>
            <a:endParaRPr lang="fr-FR" i="1" dirty="0"/>
          </a:p>
          <a:p>
            <a:endParaRPr lang="fr-FR" i="1"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27584" y="503116"/>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techniques de fonctionnement</a:t>
            </a:r>
            <a:endParaRPr lang="fr-FR" sz="1800" dirty="0"/>
          </a:p>
        </p:txBody>
      </p:sp>
    </p:spTree>
    <p:extLst>
      <p:ext uri="{BB962C8B-B14F-4D97-AF65-F5344CB8AC3E}">
        <p14:creationId xmlns:p14="http://schemas.microsoft.com/office/powerpoint/2010/main" val="2560351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24</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307779" y="987689"/>
            <a:ext cx="8712968" cy="3673343"/>
          </a:xfrm>
          <a:solidFill>
            <a:schemeClr val="accent1">
              <a:lumMod val="25000"/>
              <a:lumOff val="75000"/>
            </a:schemeClr>
          </a:solidFill>
        </p:spPr>
        <p:txBody>
          <a:bodyPr/>
          <a:lstStyle/>
          <a:p>
            <a:pPr>
              <a:spcAft>
                <a:spcPts val="0"/>
              </a:spcAft>
            </a:pPr>
            <a:r>
              <a:rPr lang="fr-FR" b="1" dirty="0" smtClean="0"/>
              <a:t>D6124.33</a:t>
            </a:r>
            <a:r>
              <a:rPr lang="fr-FR" dirty="0" smtClean="0"/>
              <a:t> : L’</a:t>
            </a:r>
            <a:r>
              <a:rPr lang="fr-FR" b="1" dirty="0" smtClean="0"/>
              <a:t>équipe médicale des unités de soins critiques pédiatriques</a:t>
            </a:r>
          </a:p>
          <a:p>
            <a:pPr>
              <a:spcAft>
                <a:spcPts val="0"/>
              </a:spcAft>
            </a:pPr>
            <a:r>
              <a:rPr lang="fr-FR" dirty="0" smtClean="0"/>
              <a:t>Médecins spécialisés en pédiatrie</a:t>
            </a:r>
            <a:r>
              <a:rPr lang="fr-FR" dirty="0"/>
              <a:t>, </a:t>
            </a:r>
            <a:r>
              <a:rPr lang="fr-FR" dirty="0" smtClean="0"/>
              <a:t>MAR ou MIR avec une compétence en réanimation pédiatrique</a:t>
            </a:r>
          </a:p>
          <a:p>
            <a:pPr>
              <a:spcAft>
                <a:spcPts val="0"/>
              </a:spcAft>
            </a:pPr>
            <a:r>
              <a:rPr lang="fr-FR" dirty="0" smtClean="0"/>
              <a:t>Réa </a:t>
            </a:r>
            <a:r>
              <a:rPr lang="fr-FR" dirty="0" err="1" smtClean="0"/>
              <a:t>péd</a:t>
            </a:r>
            <a:r>
              <a:rPr lang="fr-FR" dirty="0" smtClean="0"/>
              <a:t>  : qualification en </a:t>
            </a:r>
            <a:r>
              <a:rPr lang="fr-FR" dirty="0" err="1" smtClean="0"/>
              <a:t>néonat</a:t>
            </a:r>
            <a:r>
              <a:rPr lang="fr-FR" dirty="0" smtClean="0"/>
              <a:t> ou réa </a:t>
            </a:r>
            <a:r>
              <a:rPr lang="fr-FR" dirty="0" err="1" smtClean="0"/>
              <a:t>ped</a:t>
            </a:r>
            <a:r>
              <a:rPr lang="fr-FR" dirty="0" smtClean="0"/>
              <a:t> ou expérience d’au moins 2 ans en </a:t>
            </a:r>
            <a:r>
              <a:rPr lang="fr-FR" dirty="0" err="1" smtClean="0"/>
              <a:t>néonat</a:t>
            </a:r>
            <a:r>
              <a:rPr lang="fr-FR" dirty="0" smtClean="0"/>
              <a:t> ou réa </a:t>
            </a:r>
            <a:r>
              <a:rPr lang="fr-FR" dirty="0" err="1" smtClean="0"/>
              <a:t>ped</a:t>
            </a:r>
            <a:endParaRPr lang="fr-FR" dirty="0" smtClean="0"/>
          </a:p>
          <a:p>
            <a:pPr>
              <a:spcAft>
                <a:spcPts val="0"/>
              </a:spcAft>
            </a:pPr>
            <a:r>
              <a:rPr lang="fr-FR" dirty="0" smtClean="0"/>
              <a:t>Réa </a:t>
            </a:r>
            <a:r>
              <a:rPr lang="fr-FR" dirty="0" err="1" smtClean="0"/>
              <a:t>péd</a:t>
            </a:r>
            <a:r>
              <a:rPr lang="fr-FR" dirty="0" smtClean="0"/>
              <a:t> de recours : qualification en réa </a:t>
            </a:r>
            <a:r>
              <a:rPr lang="fr-FR" dirty="0" err="1" smtClean="0"/>
              <a:t>ped</a:t>
            </a:r>
            <a:endParaRPr lang="fr-FR" dirty="0" smtClean="0"/>
          </a:p>
          <a:p>
            <a:pPr>
              <a:spcBef>
                <a:spcPts val="600"/>
              </a:spcBef>
              <a:spcAft>
                <a:spcPts val="0"/>
              </a:spcAft>
            </a:pPr>
            <a:r>
              <a:rPr lang="fr-FR" b="1" dirty="0" smtClean="0"/>
              <a:t>D6124.33-1</a:t>
            </a:r>
            <a:r>
              <a:rPr lang="fr-FR" dirty="0" smtClean="0"/>
              <a:t> : la </a:t>
            </a:r>
            <a:r>
              <a:rPr lang="fr-FR" b="1" dirty="0" smtClean="0"/>
              <a:t>permanence médicale</a:t>
            </a:r>
            <a:r>
              <a:rPr lang="fr-FR" dirty="0" smtClean="0"/>
              <a:t> </a:t>
            </a:r>
            <a:r>
              <a:rPr lang="fr-FR" dirty="0" err="1" smtClean="0"/>
              <a:t>rea</a:t>
            </a:r>
            <a:r>
              <a:rPr lang="fr-FR" dirty="0" smtClean="0"/>
              <a:t> </a:t>
            </a:r>
            <a:r>
              <a:rPr lang="fr-FR" dirty="0" err="1" smtClean="0"/>
              <a:t>ped</a:t>
            </a:r>
            <a:r>
              <a:rPr lang="fr-FR" dirty="0" smtClean="0"/>
              <a:t> ou </a:t>
            </a:r>
            <a:r>
              <a:rPr lang="fr-FR" dirty="0" err="1" smtClean="0"/>
              <a:t>rea</a:t>
            </a:r>
            <a:r>
              <a:rPr lang="fr-FR" dirty="0" smtClean="0"/>
              <a:t> </a:t>
            </a:r>
            <a:r>
              <a:rPr lang="fr-FR" dirty="0" err="1" smtClean="0"/>
              <a:t>ped</a:t>
            </a:r>
            <a:r>
              <a:rPr lang="fr-FR" dirty="0" smtClean="0"/>
              <a:t> de recours et USIP </a:t>
            </a:r>
            <a:r>
              <a:rPr lang="fr-FR" dirty="0" err="1" smtClean="0"/>
              <a:t>contigue</a:t>
            </a:r>
            <a:r>
              <a:rPr lang="fr-FR" dirty="0" smtClean="0"/>
              <a:t> en </a:t>
            </a:r>
            <a:r>
              <a:rPr lang="fr-FR" dirty="0" err="1" smtClean="0"/>
              <a:t>dehours</a:t>
            </a:r>
            <a:r>
              <a:rPr lang="fr-FR" dirty="0" smtClean="0"/>
              <a:t> des services de jour par un médecin de l’équipe médicale</a:t>
            </a:r>
          </a:p>
          <a:p>
            <a:pPr>
              <a:spcAft>
                <a:spcPts val="0"/>
              </a:spcAft>
            </a:pPr>
            <a:r>
              <a:rPr lang="fr-FR" dirty="0" smtClean="0"/>
              <a:t>USIP </a:t>
            </a:r>
            <a:r>
              <a:rPr lang="fr-FR" dirty="0" err="1" smtClean="0"/>
              <a:t>péd</a:t>
            </a:r>
            <a:r>
              <a:rPr lang="fr-FR" dirty="0" smtClean="0"/>
              <a:t> polyvalents dérogatoire : présence d’au moins un médecin justifiant d’une formation ou expérience en soins critiques ou en réanimation néonatale</a:t>
            </a:r>
          </a:p>
          <a:p>
            <a:pPr>
              <a:spcAft>
                <a:spcPts val="0"/>
              </a:spcAft>
            </a:pPr>
            <a:r>
              <a:rPr lang="fr-FR" b="1" dirty="0" smtClean="0"/>
              <a:t>D6124.33-2</a:t>
            </a:r>
            <a:r>
              <a:rPr lang="fr-FR" dirty="0" smtClean="0"/>
              <a:t> :  </a:t>
            </a:r>
            <a:r>
              <a:rPr lang="fr-FR" dirty="0"/>
              <a:t>Le </a:t>
            </a:r>
            <a:r>
              <a:rPr lang="fr-FR" b="1" dirty="0" smtClean="0"/>
              <a:t>coordonnateur médical </a:t>
            </a:r>
            <a:r>
              <a:rPr lang="fr-FR" dirty="0" smtClean="0"/>
              <a:t>: membre de l’équipe avec au moins 2 ans d’expérience en réa </a:t>
            </a:r>
            <a:r>
              <a:rPr lang="fr-FR" dirty="0" err="1" smtClean="0"/>
              <a:t>péd</a:t>
            </a:r>
            <a:r>
              <a:rPr lang="fr-FR" dirty="0" smtClean="0"/>
              <a:t> et 5 ans en réa </a:t>
            </a:r>
            <a:r>
              <a:rPr lang="fr-FR" dirty="0" err="1" smtClean="0"/>
              <a:t>péd</a:t>
            </a:r>
            <a:r>
              <a:rPr lang="fr-FR" dirty="0" smtClean="0"/>
              <a:t> de recours et être qualifié en réa </a:t>
            </a:r>
            <a:r>
              <a:rPr lang="fr-FR" dirty="0" err="1" smtClean="0"/>
              <a:t>ped</a:t>
            </a:r>
            <a:r>
              <a:rPr lang="fr-FR" dirty="0" smtClean="0"/>
              <a:t>.</a:t>
            </a:r>
          </a:p>
          <a:p>
            <a:pPr>
              <a:spcAft>
                <a:spcPts val="0"/>
              </a:spcAft>
            </a:pPr>
            <a:r>
              <a:rPr lang="fr-FR" dirty="0" smtClean="0"/>
              <a:t>Le médecin coordonnateur de l’unité de réa </a:t>
            </a:r>
            <a:r>
              <a:rPr lang="fr-FR" dirty="0" err="1" smtClean="0"/>
              <a:t>ped</a:t>
            </a:r>
            <a:r>
              <a:rPr lang="fr-FR" dirty="0" smtClean="0"/>
              <a:t> l’est aussi de l’USIP PED polyvalents </a:t>
            </a:r>
            <a:r>
              <a:rPr lang="fr-FR" dirty="0" err="1" smtClean="0"/>
              <a:t>contigue</a:t>
            </a:r>
            <a:endParaRPr lang="fr-FR" dirty="0" smtClean="0"/>
          </a:p>
          <a:p>
            <a:pPr>
              <a:spcBef>
                <a:spcPts val="600"/>
              </a:spcBef>
              <a:spcAft>
                <a:spcPts val="0"/>
              </a:spcAft>
            </a:pPr>
            <a:r>
              <a:rPr lang="fr-FR" b="1" dirty="0" smtClean="0"/>
              <a:t>D6124.33-3</a:t>
            </a:r>
            <a:r>
              <a:rPr lang="fr-FR" dirty="0" smtClean="0"/>
              <a:t> : </a:t>
            </a:r>
            <a:r>
              <a:rPr lang="fr-FR" b="1" dirty="0" smtClean="0"/>
              <a:t>PNM</a:t>
            </a:r>
            <a:r>
              <a:rPr lang="fr-FR" dirty="0" smtClean="0"/>
              <a:t> unité de </a:t>
            </a:r>
            <a:r>
              <a:rPr lang="fr-FR" b="1" dirty="0" smtClean="0"/>
              <a:t>réanimation pédiatrique de recours </a:t>
            </a:r>
            <a:r>
              <a:rPr lang="fr-FR" dirty="0" smtClean="0"/>
              <a:t>: 2 IDE et 1 AS pour 4 lits ouverts</a:t>
            </a:r>
          </a:p>
          <a:p>
            <a:pPr>
              <a:spcBef>
                <a:spcPts val="600"/>
              </a:spcBef>
              <a:spcAft>
                <a:spcPts val="0"/>
              </a:spcAft>
            </a:pPr>
            <a:r>
              <a:rPr lang="fr-FR" b="1" dirty="0" smtClean="0"/>
              <a:t>D6124.33-4</a:t>
            </a:r>
            <a:r>
              <a:rPr lang="fr-FR" dirty="0" smtClean="0"/>
              <a:t> : </a:t>
            </a:r>
            <a:r>
              <a:rPr lang="fr-FR" b="1" dirty="0" smtClean="0"/>
              <a:t>PNM </a:t>
            </a:r>
            <a:r>
              <a:rPr lang="fr-FR" dirty="0" smtClean="0"/>
              <a:t>unité </a:t>
            </a:r>
            <a:r>
              <a:rPr lang="fr-FR" dirty="0"/>
              <a:t>de </a:t>
            </a:r>
            <a:r>
              <a:rPr lang="fr-FR" b="1" dirty="0"/>
              <a:t>réanimation </a:t>
            </a:r>
            <a:r>
              <a:rPr lang="fr-FR" b="1" dirty="0" smtClean="0"/>
              <a:t>pédiatrique </a:t>
            </a:r>
            <a:r>
              <a:rPr lang="fr-FR" dirty="0"/>
              <a:t>:</a:t>
            </a:r>
            <a:r>
              <a:rPr lang="fr-FR" dirty="0" smtClean="0"/>
              <a:t> 2 IDE pour 5 lits ouverts, 1 AS pour 4 lits ouverts</a:t>
            </a:r>
          </a:p>
          <a:p>
            <a:pPr>
              <a:spcBef>
                <a:spcPts val="600"/>
              </a:spcBef>
              <a:spcAft>
                <a:spcPts val="0"/>
              </a:spcAft>
            </a:pPr>
            <a:r>
              <a:rPr lang="fr-FR" b="1" dirty="0" smtClean="0"/>
              <a:t>D6124.33-5</a:t>
            </a:r>
            <a:r>
              <a:rPr lang="fr-FR" dirty="0" smtClean="0"/>
              <a:t> : </a:t>
            </a:r>
            <a:r>
              <a:rPr lang="fr-FR" b="1" dirty="0" smtClean="0"/>
              <a:t>PNM</a:t>
            </a:r>
            <a:r>
              <a:rPr lang="fr-FR" dirty="0" smtClean="0"/>
              <a:t> </a:t>
            </a:r>
            <a:r>
              <a:rPr lang="fr-FR" b="1" dirty="0" err="1" smtClean="0"/>
              <a:t>USIPéd</a:t>
            </a:r>
            <a:r>
              <a:rPr lang="fr-FR" b="1" dirty="0" smtClean="0"/>
              <a:t> polyvalents ou spé </a:t>
            </a:r>
            <a:r>
              <a:rPr lang="fr-FR" dirty="0" smtClean="0"/>
              <a:t>: 1 </a:t>
            </a:r>
            <a:r>
              <a:rPr lang="fr-FR" dirty="0"/>
              <a:t>IDE </a:t>
            </a:r>
            <a:r>
              <a:rPr lang="fr-FR" dirty="0" smtClean="0"/>
              <a:t>pour 4 lits ouverts, 1AS pour 4 lits jour/8 lits nuit  </a:t>
            </a:r>
          </a:p>
          <a:p>
            <a:pPr>
              <a:spcBef>
                <a:spcPts val="600"/>
              </a:spcBef>
              <a:spcAft>
                <a:spcPts val="0"/>
              </a:spcAft>
            </a:pPr>
            <a:r>
              <a:rPr lang="fr-FR" b="1" dirty="0" smtClean="0"/>
              <a:t>D6124.34 </a:t>
            </a:r>
            <a:r>
              <a:rPr lang="fr-FR" b="1" dirty="0"/>
              <a:t>à 34-3 </a:t>
            </a:r>
            <a:r>
              <a:rPr lang="fr-FR" dirty="0" smtClean="0"/>
              <a:t>: unité </a:t>
            </a:r>
            <a:r>
              <a:rPr lang="fr-FR" dirty="0"/>
              <a:t>de soins intensifs pédiatriques </a:t>
            </a:r>
            <a:r>
              <a:rPr lang="fr-FR" dirty="0" smtClean="0"/>
              <a:t>d’hématologie:  1 IDE </a:t>
            </a:r>
            <a:r>
              <a:rPr lang="fr-FR" dirty="0"/>
              <a:t>pour 4 </a:t>
            </a:r>
            <a:r>
              <a:rPr lang="fr-FR" dirty="0" smtClean="0"/>
              <a:t>lits et </a:t>
            </a:r>
            <a:r>
              <a:rPr lang="fr-FR" dirty="0"/>
              <a:t>1 AS pour 6 lits </a:t>
            </a:r>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conditions techniques de fonctionnement</a:t>
            </a:r>
            <a:endParaRPr lang="fr-FR" sz="1800" dirty="0"/>
          </a:p>
        </p:txBody>
      </p:sp>
    </p:spTree>
    <p:extLst>
      <p:ext uri="{BB962C8B-B14F-4D97-AF65-F5344CB8AC3E}">
        <p14:creationId xmlns:p14="http://schemas.microsoft.com/office/powerpoint/2010/main" val="2095489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9" name="Espace réservé du texte 4">
            <a:extLst>
              <a:ext uri="{FF2B5EF4-FFF2-40B4-BE49-F238E27FC236}">
                <a16:creationId xmlns:a16="http://schemas.microsoft.com/office/drawing/2014/main" id="{63214A14-3416-4EC1-AA3D-60FB169253B7}"/>
              </a:ext>
            </a:extLst>
          </p:cNvPr>
          <p:cNvSpPr>
            <a:spLocks noGrp="1"/>
          </p:cNvSpPr>
          <p:nvPr>
            <p:ph type="body" sz="quarter" idx="13"/>
          </p:nvPr>
        </p:nvSpPr>
        <p:spPr>
          <a:xfrm>
            <a:off x="712377" y="206625"/>
            <a:ext cx="7769373" cy="702078"/>
          </a:xfrm>
        </p:spPr>
        <p:txBody>
          <a:bodyPr anchor="ctr"/>
          <a:lstStyle/>
          <a:p>
            <a:pPr marL="14288">
              <a:lnSpc>
                <a:spcPct val="90000"/>
              </a:lnSpc>
              <a:spcBef>
                <a:spcPct val="0"/>
              </a:spcBef>
            </a:pPr>
            <a:r>
              <a:rPr lang="fr-FR" sz="1800" b="1" dirty="0">
                <a:solidFill>
                  <a:schemeClr val="tx1"/>
                </a:solidFill>
                <a:latin typeface="+mj-lt"/>
                <a:ea typeface="+mj-ea"/>
                <a:cs typeface="+mj-cs"/>
              </a:rPr>
              <a:t>Evolution </a:t>
            </a:r>
            <a:r>
              <a:rPr lang="fr-FR" sz="1800" b="1" dirty="0" smtClean="0">
                <a:solidFill>
                  <a:schemeClr val="tx1"/>
                </a:solidFill>
                <a:latin typeface="+mj-lt"/>
                <a:ea typeface="+mj-ea"/>
                <a:cs typeface="+mj-cs"/>
              </a:rPr>
              <a:t>des </a:t>
            </a:r>
            <a:r>
              <a:rPr lang="fr-FR" sz="1800" dirty="0" smtClean="0">
                <a:solidFill>
                  <a:schemeClr val="tx1"/>
                </a:solidFill>
                <a:latin typeface="+mj-lt"/>
                <a:ea typeface="+mj-ea"/>
                <a:cs typeface="+mj-cs"/>
              </a:rPr>
              <a:t>seuils</a:t>
            </a:r>
            <a:r>
              <a:rPr lang="fr-FR" sz="1800" b="1" dirty="0" smtClean="0">
                <a:solidFill>
                  <a:schemeClr val="tx1"/>
                </a:solidFill>
                <a:latin typeface="+mj-lt"/>
                <a:ea typeface="+mj-ea"/>
                <a:cs typeface="+mj-cs"/>
              </a:rPr>
              <a:t> capacitaires </a:t>
            </a:r>
            <a:r>
              <a:rPr lang="fr-FR" sz="1800" dirty="0" smtClean="0">
                <a:solidFill>
                  <a:schemeClr val="tx1"/>
                </a:solidFill>
                <a:latin typeface="+mj-lt"/>
                <a:ea typeface="+mj-ea"/>
                <a:cs typeface="+mj-cs"/>
              </a:rPr>
              <a:t>et des rati</a:t>
            </a:r>
            <a:r>
              <a:rPr lang="fr-FR" sz="1800" b="1" dirty="0" smtClean="0">
                <a:solidFill>
                  <a:schemeClr val="tx1"/>
                </a:solidFill>
                <a:latin typeface="+mj-lt"/>
                <a:ea typeface="+mj-ea"/>
                <a:cs typeface="+mj-cs"/>
              </a:rPr>
              <a:t>os </a:t>
            </a:r>
            <a:r>
              <a:rPr lang="fr-FR" sz="1800" dirty="0" smtClean="0">
                <a:solidFill>
                  <a:schemeClr val="tx1"/>
                </a:solidFill>
                <a:latin typeface="+mj-lt"/>
                <a:ea typeface="+mj-ea"/>
                <a:cs typeface="+mj-cs"/>
              </a:rPr>
              <a:t>PNM e</a:t>
            </a:r>
            <a:r>
              <a:rPr lang="fr-FR" sz="1800" b="1" dirty="0" smtClean="0">
                <a:solidFill>
                  <a:schemeClr val="tx1"/>
                </a:solidFill>
                <a:latin typeface="+mj-lt"/>
                <a:ea typeface="+mj-ea"/>
                <a:cs typeface="+mj-cs"/>
              </a:rPr>
              <a:t>n soins </a:t>
            </a:r>
            <a:r>
              <a:rPr lang="fr-FR" sz="1800" b="1" dirty="0">
                <a:solidFill>
                  <a:schemeClr val="tx1"/>
                </a:solidFill>
                <a:latin typeface="+mj-lt"/>
                <a:ea typeface="+mj-ea"/>
                <a:cs typeface="+mj-cs"/>
              </a:rPr>
              <a:t>critiques</a:t>
            </a:r>
            <a:r>
              <a:rPr lang="fr-FR" sz="1800" b="1" dirty="0">
                <a:latin typeface="+mj-lt"/>
                <a:ea typeface="+mj-ea"/>
                <a:cs typeface="+mj-cs"/>
              </a:rPr>
              <a:t> </a:t>
            </a:r>
          </a:p>
        </p:txBody>
      </p:sp>
      <p:sp>
        <p:nvSpPr>
          <p:cNvPr id="7" name="Espace réservé du pied de page 6"/>
          <p:cNvSpPr>
            <a:spLocks noGrp="1"/>
          </p:cNvSpPr>
          <p:nvPr>
            <p:ph type="ftr" sz="quarter" idx="3"/>
          </p:nvPr>
        </p:nvSpPr>
        <p:spPr>
          <a:xfrm>
            <a:off x="3203848" y="0"/>
            <a:ext cx="5879931" cy="360000"/>
          </a:xfrm>
        </p:spPr>
        <p:txBody>
          <a:bodyPr/>
          <a:lstStyle/>
          <a:p>
            <a:r>
              <a:rPr lang="fr-FR" dirty="0" smtClean="0"/>
              <a:t>Direction générale de l’offre de soins</a:t>
            </a:r>
            <a:endParaRPr lang="fr-FR" dirty="0"/>
          </a:p>
        </p:txBody>
      </p:sp>
      <p:graphicFrame>
        <p:nvGraphicFramePr>
          <p:cNvPr id="10" name="Tableau 9"/>
          <p:cNvGraphicFramePr>
            <a:graphicFrameLocks noGrp="1"/>
          </p:cNvGraphicFramePr>
          <p:nvPr>
            <p:extLst>
              <p:ext uri="{D42A27DB-BD31-4B8C-83A1-F6EECF244321}">
                <p14:modId xmlns:p14="http://schemas.microsoft.com/office/powerpoint/2010/main" val="219202472"/>
              </p:ext>
            </p:extLst>
          </p:nvPr>
        </p:nvGraphicFramePr>
        <p:xfrm>
          <a:off x="373732" y="720398"/>
          <a:ext cx="8374981" cy="4063102"/>
        </p:xfrm>
        <a:graphic>
          <a:graphicData uri="http://schemas.openxmlformats.org/drawingml/2006/table">
            <a:tbl>
              <a:tblPr firstRow="1" bandRow="1">
                <a:tableStyleId>{5C22544A-7EE6-4342-B048-85BDC9FD1C3A}</a:tableStyleId>
              </a:tblPr>
              <a:tblGrid>
                <a:gridCol w="1237788">
                  <a:extLst>
                    <a:ext uri="{9D8B030D-6E8A-4147-A177-3AD203B41FA5}">
                      <a16:colId xmlns:a16="http://schemas.microsoft.com/office/drawing/2014/main" val="1083710551"/>
                    </a:ext>
                  </a:extLst>
                </a:gridCol>
                <a:gridCol w="2276566">
                  <a:extLst>
                    <a:ext uri="{9D8B030D-6E8A-4147-A177-3AD203B41FA5}">
                      <a16:colId xmlns:a16="http://schemas.microsoft.com/office/drawing/2014/main" val="2205746514"/>
                    </a:ext>
                  </a:extLst>
                </a:gridCol>
                <a:gridCol w="4860627">
                  <a:extLst>
                    <a:ext uri="{9D8B030D-6E8A-4147-A177-3AD203B41FA5}">
                      <a16:colId xmlns:a16="http://schemas.microsoft.com/office/drawing/2014/main" val="2664265402"/>
                    </a:ext>
                  </a:extLst>
                </a:gridCol>
              </a:tblGrid>
              <a:tr h="404128">
                <a:tc>
                  <a:txBody>
                    <a:bodyPr/>
                    <a:lstStyle/>
                    <a:p>
                      <a:pPr algn="ctr"/>
                      <a:r>
                        <a:rPr lang="fr-FR" sz="1100" dirty="0" smtClean="0">
                          <a:solidFill>
                            <a:schemeClr val="tx1"/>
                          </a:solidFill>
                        </a:rPr>
                        <a:t>Dénominations</a:t>
                      </a:r>
                      <a:r>
                        <a:rPr lang="fr-FR" sz="1100" baseline="0" dirty="0" smtClean="0">
                          <a:solidFill>
                            <a:schemeClr val="tx1"/>
                          </a:solidFill>
                        </a:rPr>
                        <a:t> actuelles</a:t>
                      </a:r>
                      <a:endParaRPr lang="fr-FR" sz="1100" dirty="0">
                        <a:solidFill>
                          <a:schemeClr val="tx1"/>
                        </a:solidFill>
                        <a:latin typeface="Calibri" panose="020F0502020204030204" pitchFamily="34" charset="0"/>
                        <a:cs typeface="Calibri" panose="020F0502020204030204" pitchFamily="34" charset="0"/>
                      </a:endParaRPr>
                    </a:p>
                  </a:txBody>
                  <a:tcPr marL="68580" marR="68580" marT="34290" marB="34290">
                    <a:solidFill>
                      <a:schemeClr val="accent1">
                        <a:lumMod val="25000"/>
                        <a:lumOff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dirty="0" smtClean="0">
                          <a:solidFill>
                            <a:schemeClr val="tx1"/>
                          </a:solidFill>
                        </a:rPr>
                        <a:t> Seuil</a:t>
                      </a:r>
                      <a:r>
                        <a:rPr lang="fr-FR" sz="1100" baseline="0" dirty="0" smtClean="0">
                          <a:solidFill>
                            <a:schemeClr val="tx1"/>
                          </a:solidFill>
                        </a:rPr>
                        <a:t> </a:t>
                      </a:r>
                      <a:r>
                        <a:rPr lang="fr-FR" sz="1100" dirty="0">
                          <a:solidFill>
                            <a:schemeClr val="tx1"/>
                          </a:solidFill>
                        </a:rPr>
                        <a:t>capacitaire /unité</a:t>
                      </a:r>
                    </a:p>
                    <a:p>
                      <a:pPr algn="ctr"/>
                      <a:r>
                        <a:rPr lang="fr-FR" sz="1100" dirty="0">
                          <a:solidFill>
                            <a:schemeClr val="tx1"/>
                          </a:solidFill>
                        </a:rPr>
                        <a:t> et </a:t>
                      </a:r>
                      <a:r>
                        <a:rPr lang="fr-FR" sz="1100" dirty="0" smtClean="0">
                          <a:solidFill>
                            <a:schemeClr val="tx1"/>
                          </a:solidFill>
                        </a:rPr>
                        <a:t>ratio</a:t>
                      </a:r>
                      <a:r>
                        <a:rPr lang="fr-FR" sz="1100" baseline="0" dirty="0" smtClean="0">
                          <a:solidFill>
                            <a:schemeClr val="tx1"/>
                          </a:solidFill>
                        </a:rPr>
                        <a:t> PNM  actuels</a:t>
                      </a:r>
                      <a:endParaRPr lang="fr-FR" sz="1100" dirty="0">
                        <a:solidFill>
                          <a:schemeClr val="tx1"/>
                        </a:solidFill>
                        <a:latin typeface="Calibri" panose="020F0502020204030204" pitchFamily="34" charset="0"/>
                        <a:cs typeface="Calibri" panose="020F0502020204030204" pitchFamily="34" charset="0"/>
                      </a:endParaRPr>
                    </a:p>
                  </a:txBody>
                  <a:tcPr marL="68580" marR="68580" marT="34290" marB="34290">
                    <a:solidFill>
                      <a:schemeClr val="accent1">
                        <a:lumMod val="25000"/>
                        <a:lumOff val="75000"/>
                      </a:schemeClr>
                    </a:solidFill>
                  </a:tcPr>
                </a:tc>
                <a:tc>
                  <a:txBody>
                    <a:bodyPr/>
                    <a:lstStyle/>
                    <a:p>
                      <a:pPr algn="ctr"/>
                      <a:r>
                        <a:rPr lang="fr-FR" sz="1100" dirty="0" smtClean="0">
                          <a:solidFill>
                            <a:schemeClr val="tx1"/>
                          </a:solidFill>
                        </a:rPr>
                        <a:t>Nouveaux</a:t>
                      </a:r>
                      <a:r>
                        <a:rPr lang="fr-FR" sz="1100" baseline="0" dirty="0" smtClean="0">
                          <a:solidFill>
                            <a:schemeClr val="tx1"/>
                          </a:solidFill>
                        </a:rPr>
                        <a:t> s</a:t>
                      </a:r>
                      <a:r>
                        <a:rPr lang="fr-FR" sz="1100" dirty="0" smtClean="0">
                          <a:solidFill>
                            <a:schemeClr val="tx1"/>
                          </a:solidFill>
                        </a:rPr>
                        <a:t>euils</a:t>
                      </a:r>
                      <a:r>
                        <a:rPr lang="fr-FR" sz="1100" baseline="0" dirty="0" smtClean="0">
                          <a:solidFill>
                            <a:schemeClr val="tx1"/>
                          </a:solidFill>
                        </a:rPr>
                        <a:t> </a:t>
                      </a:r>
                      <a:r>
                        <a:rPr lang="fr-FR" sz="1100" dirty="0" smtClean="0">
                          <a:solidFill>
                            <a:schemeClr val="tx1"/>
                          </a:solidFill>
                        </a:rPr>
                        <a:t>capacitaires par</a:t>
                      </a:r>
                      <a:r>
                        <a:rPr lang="fr-FR" sz="1100" baseline="0" dirty="0" smtClean="0">
                          <a:solidFill>
                            <a:schemeClr val="tx1"/>
                          </a:solidFill>
                        </a:rPr>
                        <a:t> </a:t>
                      </a:r>
                      <a:r>
                        <a:rPr lang="fr-FR" sz="1100" dirty="0" smtClean="0">
                          <a:solidFill>
                            <a:schemeClr val="tx1"/>
                          </a:solidFill>
                        </a:rPr>
                        <a:t>unité</a:t>
                      </a:r>
                      <a:r>
                        <a:rPr lang="fr-FR" sz="1100" baseline="0" dirty="0" smtClean="0">
                          <a:solidFill>
                            <a:schemeClr val="tx1"/>
                          </a:solidFill>
                        </a:rPr>
                        <a:t> </a:t>
                      </a:r>
                      <a:r>
                        <a:rPr lang="fr-FR" sz="1100" dirty="0" smtClean="0">
                          <a:solidFill>
                            <a:schemeClr val="tx1"/>
                          </a:solidFill>
                        </a:rPr>
                        <a:t> </a:t>
                      </a:r>
                    </a:p>
                    <a:p>
                      <a:pPr algn="ctr"/>
                      <a:r>
                        <a:rPr lang="fr-FR" sz="1100" dirty="0" smtClean="0">
                          <a:solidFill>
                            <a:schemeClr val="tx1"/>
                          </a:solidFill>
                        </a:rPr>
                        <a:t>ratio</a:t>
                      </a:r>
                      <a:r>
                        <a:rPr lang="fr-FR" sz="1100" baseline="0" dirty="0" smtClean="0">
                          <a:solidFill>
                            <a:schemeClr val="tx1"/>
                          </a:solidFill>
                        </a:rPr>
                        <a:t> PNM IDE et AS</a:t>
                      </a:r>
                      <a:endParaRPr lang="fr-FR" sz="1100" dirty="0">
                        <a:solidFill>
                          <a:schemeClr val="tx1"/>
                        </a:solidFill>
                        <a:latin typeface="Calibri" panose="020F0502020204030204" pitchFamily="34" charset="0"/>
                        <a:cs typeface="Calibri" panose="020F0502020204030204" pitchFamily="34" charset="0"/>
                      </a:endParaRPr>
                    </a:p>
                  </a:txBody>
                  <a:tcPr marL="68580" marR="68580" marT="34290" marB="34290">
                    <a:solidFill>
                      <a:schemeClr val="accent1">
                        <a:lumMod val="25000"/>
                        <a:lumOff val="75000"/>
                      </a:schemeClr>
                    </a:solidFill>
                  </a:tcPr>
                </a:tc>
                <a:extLst>
                  <a:ext uri="{0D108BD9-81ED-4DB2-BD59-A6C34878D82A}">
                    <a16:rowId xmlns:a16="http://schemas.microsoft.com/office/drawing/2014/main" val="768172385"/>
                  </a:ext>
                </a:extLst>
              </a:tr>
              <a:tr h="807841">
                <a:tc>
                  <a:txBody>
                    <a:bodyPr/>
                    <a:lstStyle/>
                    <a:p>
                      <a:pPr algn="ctr"/>
                      <a:r>
                        <a:rPr lang="fr-FR" sz="1050" kern="1200" dirty="0" smtClean="0"/>
                        <a:t>Réanimation</a:t>
                      </a:r>
                      <a:r>
                        <a:rPr lang="fr-FR" sz="1050" kern="1200" baseline="0" dirty="0" smtClean="0"/>
                        <a:t> adulte</a:t>
                      </a:r>
                      <a:endParaRPr lang="fr-FR" sz="1050" kern="1200" dirty="0"/>
                    </a:p>
                    <a:p>
                      <a:pPr algn="ctr"/>
                      <a:endParaRPr lang="fr-FR" sz="1050" kern="1200" dirty="0">
                        <a:solidFill>
                          <a:schemeClr val="tx2"/>
                        </a:solidFill>
                        <a:latin typeface="Calibri" panose="020F0502020204030204" pitchFamily="34" charset="0"/>
                        <a:ea typeface="+mn-ea"/>
                        <a:cs typeface="Calibri" panose="020F0502020204030204" pitchFamily="34" charset="0"/>
                      </a:endParaRPr>
                    </a:p>
                  </a:txBody>
                  <a:tcPr marL="68580" marR="68580" marT="34290" marB="34290" anchor="ctr">
                    <a:solidFill>
                      <a:schemeClr val="accent1">
                        <a:lumMod val="25000"/>
                        <a:lumOff val="75000"/>
                      </a:schemeClr>
                    </a:solidFill>
                  </a:tcPr>
                </a:tc>
                <a:tc>
                  <a:txBody>
                    <a:bodyPr/>
                    <a:lstStyle/>
                    <a:p>
                      <a:pPr marL="0" indent="0" algn="l" defTabSz="914400" rtl="0" eaLnBrk="1" latinLnBrk="0" hangingPunct="1">
                        <a:buFont typeface="Symbol" panose="05050102010706020507" pitchFamily="18" charset="2"/>
                        <a:buNone/>
                      </a:pPr>
                      <a:r>
                        <a:rPr lang="fr-FR" sz="1100" u="sng" kern="1200" baseline="0" dirty="0" smtClean="0">
                          <a:ln>
                            <a:noFill/>
                          </a:ln>
                        </a:rPr>
                        <a:t>Seuil capacitaire par unité </a:t>
                      </a:r>
                    </a:p>
                    <a:p>
                      <a:pPr algn="l"/>
                      <a:r>
                        <a:rPr lang="fr-FR" sz="1100" dirty="0" smtClean="0"/>
                        <a:t>8 </a:t>
                      </a:r>
                      <a:r>
                        <a:rPr lang="fr-FR" sz="1100" dirty="0"/>
                        <a:t>lits</a:t>
                      </a:r>
                      <a:r>
                        <a:rPr lang="fr-FR" sz="1100" baseline="0" dirty="0"/>
                        <a:t> </a:t>
                      </a:r>
                      <a:r>
                        <a:rPr lang="fr-FR" sz="1100" dirty="0"/>
                        <a:t>(dérogation </a:t>
                      </a:r>
                      <a:r>
                        <a:rPr lang="fr-FR" sz="1100" dirty="0" smtClean="0"/>
                        <a:t>à</a:t>
                      </a:r>
                      <a:r>
                        <a:rPr lang="fr-FR" sz="1100" baseline="0" dirty="0" smtClean="0"/>
                        <a:t> </a:t>
                      </a:r>
                      <a:r>
                        <a:rPr lang="fr-FR" sz="1100" dirty="0" smtClean="0"/>
                        <a:t>6)</a:t>
                      </a:r>
                    </a:p>
                    <a:p>
                      <a:pPr algn="l"/>
                      <a:r>
                        <a:rPr lang="fr-FR" sz="1100" u="sng" dirty="0" smtClean="0"/>
                        <a:t>Ratio PNM </a:t>
                      </a:r>
                      <a:r>
                        <a:rPr lang="fr-FR" sz="1100" dirty="0"/>
                        <a:t>: </a:t>
                      </a:r>
                      <a:endParaRPr lang="fr-FR" sz="1100" dirty="0" smtClean="0"/>
                    </a:p>
                    <a:p>
                      <a:pPr algn="l"/>
                      <a:r>
                        <a:rPr lang="fr-FR" sz="1100" u="none" dirty="0" smtClean="0"/>
                        <a:t>2 IDE/</a:t>
                      </a:r>
                      <a:r>
                        <a:rPr lang="fr-FR" sz="1100" u="none" baseline="0" dirty="0" smtClean="0"/>
                        <a:t>5 patients 1 AS/4 patients</a:t>
                      </a:r>
                      <a:endParaRPr lang="fr-FR" sz="1100" u="none" baseline="0" dirty="0"/>
                    </a:p>
                  </a:txBody>
                  <a:tcPr marL="68580" marR="68580" marT="34290" marB="34290" anchor="ctr">
                    <a:solidFill>
                      <a:schemeClr val="accent1">
                        <a:lumMod val="25000"/>
                        <a:lumOff val="75000"/>
                      </a:schemeClr>
                    </a:solidFill>
                  </a:tcPr>
                </a:tc>
                <a:tc>
                  <a:txBody>
                    <a:bodyPr/>
                    <a:lstStyle/>
                    <a:p>
                      <a:pPr marL="0" indent="0" algn="l" defTabSz="914400" rtl="0" eaLnBrk="1" latinLnBrk="0" hangingPunct="1">
                        <a:buFont typeface="Symbol" panose="05050102010706020507" pitchFamily="18" charset="2"/>
                        <a:buNone/>
                      </a:pPr>
                      <a:r>
                        <a:rPr lang="fr-FR" sz="1100" u="sng" kern="1200" baseline="0" dirty="0" smtClean="0">
                          <a:ln>
                            <a:noFill/>
                          </a:ln>
                        </a:rPr>
                        <a:t>Seuil capacitaire  </a:t>
                      </a:r>
                      <a:r>
                        <a:rPr lang="fr-FR" sz="1100" baseline="0" dirty="0" smtClean="0">
                          <a:ln>
                            <a:noFill/>
                          </a:ln>
                        </a:rPr>
                        <a:t>8</a:t>
                      </a:r>
                      <a:r>
                        <a:rPr lang="fr-FR" sz="1100" baseline="0" dirty="0" smtClean="0">
                          <a:ln>
                            <a:solidFill>
                              <a:srgbClr val="C00000"/>
                            </a:solidFill>
                          </a:ln>
                        </a:rPr>
                        <a:t> </a:t>
                      </a:r>
                      <a:r>
                        <a:rPr lang="fr-FR" sz="1100" baseline="0" dirty="0" smtClean="0">
                          <a:ln>
                            <a:noFill/>
                          </a:ln>
                        </a:rPr>
                        <a:t>lits, 10 lits si création ou reconstruction (dérogation à 6) </a:t>
                      </a:r>
                    </a:p>
                    <a:p>
                      <a:r>
                        <a:rPr lang="fr-FR" sz="1100" u="sng" baseline="0" dirty="0" smtClean="0">
                          <a:ln>
                            <a:noFill/>
                          </a:ln>
                        </a:rPr>
                        <a:t>Ratio PNM H24 </a:t>
                      </a:r>
                      <a:r>
                        <a:rPr lang="fr-FR" sz="1100" baseline="0" dirty="0" smtClean="0">
                          <a:ln>
                            <a:noFill/>
                          </a:ln>
                        </a:rPr>
                        <a:t>: 2 IDE/5 </a:t>
                      </a:r>
                      <a:r>
                        <a:rPr lang="fr-FR" sz="1100" u="none" baseline="0" dirty="0" smtClean="0">
                          <a:ln>
                            <a:noFill/>
                          </a:ln>
                        </a:rPr>
                        <a:t>lits ouverts et </a:t>
                      </a:r>
                      <a:r>
                        <a:rPr lang="fr-FR" sz="1100" baseline="0" dirty="0" smtClean="0">
                          <a:ln>
                            <a:noFill/>
                          </a:ln>
                        </a:rPr>
                        <a:t>1 AS/4 lits ouverts </a:t>
                      </a:r>
                      <a:r>
                        <a:rPr lang="fr-FR" sz="1100" u="none" baseline="0" dirty="0" smtClean="0">
                          <a:ln>
                            <a:noFill/>
                          </a:ln>
                        </a:rPr>
                        <a:t>(validité 5 ans) : trajectoire inscrite à 2 IDE/4 lits ouverts (rapport au 1</a:t>
                      </a:r>
                      <a:r>
                        <a:rPr lang="fr-FR" sz="1100" u="none" baseline="30000" dirty="0" smtClean="0">
                          <a:ln>
                            <a:noFill/>
                          </a:ln>
                        </a:rPr>
                        <a:t>er</a:t>
                      </a:r>
                      <a:r>
                        <a:rPr lang="fr-FR" sz="1100" u="none" baseline="0" dirty="0" smtClean="0">
                          <a:ln>
                            <a:noFill/>
                          </a:ln>
                        </a:rPr>
                        <a:t> ministre sur la charge en soins des IDE dans les 18 mois après parution des décrets)</a:t>
                      </a:r>
                    </a:p>
                  </a:txBody>
                  <a:tcPr marL="68580" marR="68580" marT="34290" marB="34290" anchor="ctr">
                    <a:solidFill>
                      <a:schemeClr val="accent1">
                        <a:lumMod val="25000"/>
                        <a:lumOff val="75000"/>
                      </a:schemeClr>
                    </a:solidFill>
                  </a:tcPr>
                </a:tc>
                <a:extLst>
                  <a:ext uri="{0D108BD9-81ED-4DB2-BD59-A6C34878D82A}">
                    <a16:rowId xmlns:a16="http://schemas.microsoft.com/office/drawing/2014/main" val="406991576"/>
                  </a:ext>
                </a:extLst>
              </a:tr>
              <a:tr h="1073274">
                <a:tc>
                  <a:txBody>
                    <a:bodyPr/>
                    <a:lstStyle/>
                    <a:p>
                      <a:pPr algn="ctr"/>
                      <a:r>
                        <a:rPr lang="fr-FR" sz="1050" kern="1200" dirty="0" smtClean="0"/>
                        <a:t>Réanimation pédiatrique</a:t>
                      </a:r>
                      <a:r>
                        <a:rPr lang="fr-FR" sz="1050" kern="1200" baseline="0" dirty="0" smtClean="0"/>
                        <a:t> spécialisée</a:t>
                      </a:r>
                    </a:p>
                    <a:p>
                      <a:pPr algn="ctr"/>
                      <a:r>
                        <a:rPr lang="fr-FR" sz="1050" kern="1200" baseline="0" dirty="0" smtClean="0"/>
                        <a:t> Réanimation pédiatrique</a:t>
                      </a:r>
                      <a:endParaRPr lang="fr-FR" sz="1050" kern="1200" dirty="0" smtClean="0"/>
                    </a:p>
                  </a:txBody>
                  <a:tcPr marL="68580" marR="68580" marT="34290" marB="34290" anchor="ctr">
                    <a:solidFill>
                      <a:schemeClr val="accent1">
                        <a:lumMod val="25000"/>
                        <a:lumOff val="75000"/>
                      </a:schemeClr>
                    </a:solidFill>
                  </a:tcPr>
                </a:tc>
                <a:tc>
                  <a:txBody>
                    <a:bodyPr/>
                    <a:lstStyle/>
                    <a:p>
                      <a:pPr algn="l"/>
                      <a:r>
                        <a:rPr lang="fr-FR" sz="1100" dirty="0" smtClean="0"/>
                        <a:t>Pas de seuil</a:t>
                      </a:r>
                      <a:r>
                        <a:rPr lang="fr-FR" sz="1100" baseline="0" dirty="0" smtClean="0"/>
                        <a:t> capacitaire mais obligation d’activité annuelle</a:t>
                      </a:r>
                      <a:endParaRPr lang="fr-FR" sz="1100" dirty="0" smtClean="0"/>
                    </a:p>
                    <a:p>
                      <a:pPr algn="l"/>
                      <a:r>
                        <a:rPr lang="fr-FR" sz="1100" u="sng" dirty="0" smtClean="0"/>
                        <a:t>Ratio</a:t>
                      </a:r>
                      <a:r>
                        <a:rPr lang="fr-FR" sz="1100" u="sng" baseline="0" dirty="0" smtClean="0"/>
                        <a:t> PNM </a:t>
                      </a:r>
                      <a:r>
                        <a:rPr lang="fr-FR" sz="1100" u="none" baseline="0" dirty="0" smtClean="0"/>
                        <a:t>: </a:t>
                      </a:r>
                    </a:p>
                    <a:p>
                      <a:pPr algn="l"/>
                      <a:r>
                        <a:rPr lang="fr-FR" sz="1100" u="none" dirty="0" err="1" smtClean="0"/>
                        <a:t>Rea</a:t>
                      </a:r>
                      <a:r>
                        <a:rPr lang="fr-FR" sz="1100" u="none" baseline="0" dirty="0" smtClean="0"/>
                        <a:t> </a:t>
                      </a:r>
                      <a:r>
                        <a:rPr lang="fr-FR" sz="1100" u="none" baseline="0" dirty="0" err="1" smtClean="0"/>
                        <a:t>ped</a:t>
                      </a:r>
                      <a:r>
                        <a:rPr lang="fr-FR" sz="1100" u="none" baseline="0" dirty="0" smtClean="0"/>
                        <a:t> spécialisée </a:t>
                      </a:r>
                      <a:endParaRPr lang="fr-FR" sz="1100" u="none" dirty="0" smtClean="0"/>
                    </a:p>
                    <a:p>
                      <a:pPr algn="l"/>
                      <a:r>
                        <a:rPr lang="fr-FR" sz="1100" u="none" dirty="0" smtClean="0"/>
                        <a:t>1 IDE</a:t>
                      </a:r>
                      <a:r>
                        <a:rPr lang="fr-FR" sz="1100" u="none" baseline="0" dirty="0" smtClean="0"/>
                        <a:t>/2 patients 1 AS/4 patients</a:t>
                      </a:r>
                      <a:endParaRPr lang="fr-FR" sz="1100" dirty="0" smtClean="0"/>
                    </a:p>
                    <a:p>
                      <a:pPr algn="l"/>
                      <a:r>
                        <a:rPr lang="fr-FR" sz="1100" dirty="0" smtClean="0"/>
                        <a:t>Ratio PNM</a:t>
                      </a:r>
                      <a:r>
                        <a:rPr lang="fr-FR" sz="1100" baseline="0" dirty="0" smtClean="0"/>
                        <a:t> </a:t>
                      </a:r>
                      <a:r>
                        <a:rPr lang="fr-FR" sz="1100" dirty="0" err="1" smtClean="0"/>
                        <a:t>Rea</a:t>
                      </a:r>
                      <a:r>
                        <a:rPr lang="fr-FR" sz="1100" baseline="0" dirty="0" smtClean="0"/>
                        <a:t> </a:t>
                      </a:r>
                      <a:r>
                        <a:rPr lang="fr-FR" sz="1100" baseline="0" dirty="0" err="1" smtClean="0"/>
                        <a:t>ped</a:t>
                      </a:r>
                      <a:endParaRPr lang="fr-FR" sz="1100" baseline="0" dirty="0" smtClean="0"/>
                    </a:p>
                    <a:p>
                      <a:pPr algn="l"/>
                      <a:r>
                        <a:rPr lang="fr-FR" sz="1100" u="none" dirty="0" smtClean="0"/>
                        <a:t>2 IDE/</a:t>
                      </a:r>
                      <a:r>
                        <a:rPr lang="fr-FR" sz="1100" u="none" baseline="0" dirty="0" smtClean="0"/>
                        <a:t>5 patients 1 AS:4 patients</a:t>
                      </a:r>
                    </a:p>
                  </a:txBody>
                  <a:tcPr marL="68580" marR="68580" marT="34290" marB="34290" anchor="ctr">
                    <a:solidFill>
                      <a:schemeClr val="accent1">
                        <a:lumMod val="25000"/>
                        <a:lumOff val="75000"/>
                      </a:schemeClr>
                    </a:solidFill>
                  </a:tcPr>
                </a:tc>
                <a:tc>
                  <a:txBody>
                    <a:bodyPr/>
                    <a:lstStyle/>
                    <a:p>
                      <a:pPr marL="0" indent="0" algn="l" defTabSz="914400" rtl="0" eaLnBrk="1" latinLnBrk="0" hangingPunct="1">
                        <a:buFont typeface="Symbol" panose="05050102010706020507" pitchFamily="18" charset="2"/>
                        <a:buNone/>
                      </a:pPr>
                      <a:r>
                        <a:rPr lang="fr-FR" sz="1100" u="sng" kern="1200" baseline="0" dirty="0" smtClean="0">
                          <a:ln>
                            <a:noFill/>
                          </a:ln>
                        </a:rPr>
                        <a:t>seuil capacitaire : </a:t>
                      </a:r>
                    </a:p>
                    <a:p>
                      <a:pPr marL="0" indent="0" algn="l" defTabSz="914400" rtl="0" eaLnBrk="1" latinLnBrk="0" hangingPunct="1">
                        <a:buFont typeface="Symbol" panose="05050102010706020507" pitchFamily="18" charset="2"/>
                        <a:buNone/>
                      </a:pPr>
                      <a:r>
                        <a:rPr lang="fr-FR" sz="1100" baseline="0" dirty="0" smtClean="0">
                          <a:ln>
                            <a:noFill/>
                          </a:ln>
                        </a:rPr>
                        <a:t>Réa </a:t>
                      </a:r>
                      <a:r>
                        <a:rPr lang="fr-FR" sz="1100" baseline="0" dirty="0" err="1" smtClean="0">
                          <a:ln>
                            <a:noFill/>
                          </a:ln>
                        </a:rPr>
                        <a:t>péd</a:t>
                      </a:r>
                      <a:r>
                        <a:rPr lang="fr-FR" sz="1100" baseline="0" dirty="0" smtClean="0">
                          <a:ln>
                            <a:noFill/>
                          </a:ln>
                        </a:rPr>
                        <a:t> de recours : 8</a:t>
                      </a:r>
                      <a:r>
                        <a:rPr lang="fr-FR" sz="1100" baseline="0" dirty="0" smtClean="0">
                          <a:ln>
                            <a:solidFill>
                              <a:srgbClr val="C00000"/>
                            </a:solidFill>
                          </a:ln>
                        </a:rPr>
                        <a:t> </a:t>
                      </a:r>
                      <a:r>
                        <a:rPr lang="fr-FR" sz="1100" baseline="0" dirty="0" smtClean="0">
                          <a:ln>
                            <a:noFill/>
                          </a:ln>
                        </a:rPr>
                        <a:t>lits, 10 lits si création ou reconstruction de l’existant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aseline="0" dirty="0" smtClean="0">
                          <a:ln>
                            <a:noFill/>
                          </a:ln>
                        </a:rPr>
                        <a:t>Réa </a:t>
                      </a:r>
                      <a:r>
                        <a:rPr lang="fr-FR" sz="1100" baseline="0" dirty="0" err="1" smtClean="0">
                          <a:ln>
                            <a:noFill/>
                          </a:ln>
                        </a:rPr>
                        <a:t>péd</a:t>
                      </a:r>
                      <a:r>
                        <a:rPr lang="fr-FR" sz="1100" baseline="0" dirty="0" smtClean="0">
                          <a:ln>
                            <a:noFill/>
                          </a:ln>
                        </a:rPr>
                        <a:t> : 6</a:t>
                      </a:r>
                      <a:r>
                        <a:rPr lang="fr-FR" sz="1100" baseline="0" dirty="0" smtClean="0">
                          <a:ln>
                            <a:solidFill>
                              <a:srgbClr val="C00000"/>
                            </a:solidFill>
                          </a:ln>
                        </a:rPr>
                        <a:t> </a:t>
                      </a:r>
                      <a:r>
                        <a:rPr lang="fr-FR" sz="1100" baseline="0" dirty="0" smtClean="0">
                          <a:ln>
                            <a:noFill/>
                          </a:ln>
                        </a:rPr>
                        <a:t>lits, 8 lits création ou reconstruction (dérogation à 4)</a:t>
                      </a:r>
                    </a:p>
                    <a:p>
                      <a:r>
                        <a:rPr lang="fr-FR" sz="1100" u="sng" baseline="0" dirty="0" smtClean="0">
                          <a:ln>
                            <a:noFill/>
                          </a:ln>
                        </a:rPr>
                        <a:t>Ratio PNM H24 :</a:t>
                      </a:r>
                    </a:p>
                    <a:p>
                      <a:r>
                        <a:rPr lang="fr-FR" sz="1100" baseline="0" dirty="0" smtClean="0">
                          <a:ln>
                            <a:noFill/>
                          </a:ln>
                        </a:rPr>
                        <a:t>Réa </a:t>
                      </a:r>
                      <a:r>
                        <a:rPr lang="fr-FR" sz="1100" baseline="0" dirty="0" err="1" smtClean="0">
                          <a:ln>
                            <a:noFill/>
                          </a:ln>
                        </a:rPr>
                        <a:t>ped</a:t>
                      </a:r>
                      <a:r>
                        <a:rPr lang="fr-FR" sz="1100" baseline="0" dirty="0" smtClean="0">
                          <a:ln>
                            <a:noFill/>
                          </a:ln>
                        </a:rPr>
                        <a:t> de recours : 2 IDE / 4 </a:t>
                      </a:r>
                      <a:r>
                        <a:rPr lang="fr-FR" sz="1100" u="none" baseline="0" dirty="0" smtClean="0">
                          <a:ln>
                            <a:noFill/>
                          </a:ln>
                        </a:rPr>
                        <a:t>lits ouverts et </a:t>
                      </a:r>
                      <a:r>
                        <a:rPr lang="fr-FR" sz="1100" baseline="0" dirty="0" smtClean="0">
                          <a:ln>
                            <a:noFill/>
                          </a:ln>
                        </a:rPr>
                        <a:t>1 AS/4 lits ouverts</a:t>
                      </a:r>
                      <a:endParaRPr lang="fr-FR" sz="1100" u="none" baseline="0" dirty="0" smtClean="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aseline="0" dirty="0" smtClean="0">
                          <a:ln>
                            <a:noFill/>
                          </a:ln>
                        </a:rPr>
                        <a:t>Réa </a:t>
                      </a:r>
                      <a:r>
                        <a:rPr lang="fr-FR" sz="1100" baseline="0" dirty="0" err="1" smtClean="0">
                          <a:ln>
                            <a:noFill/>
                          </a:ln>
                        </a:rPr>
                        <a:t>ped</a:t>
                      </a:r>
                      <a:r>
                        <a:rPr lang="fr-FR" sz="1100" baseline="0" dirty="0" smtClean="0">
                          <a:ln>
                            <a:noFill/>
                          </a:ln>
                        </a:rPr>
                        <a:t> : 2 IDE / 5 </a:t>
                      </a:r>
                      <a:r>
                        <a:rPr lang="fr-FR" sz="1100" u="none" baseline="0" dirty="0" smtClean="0">
                          <a:ln>
                            <a:noFill/>
                          </a:ln>
                        </a:rPr>
                        <a:t>lits ouverts et </a:t>
                      </a:r>
                      <a:r>
                        <a:rPr lang="fr-FR" sz="1100" baseline="0" dirty="0" smtClean="0">
                          <a:ln>
                            <a:noFill/>
                          </a:ln>
                        </a:rPr>
                        <a:t>1 AS/4 lits ouverts</a:t>
                      </a:r>
                      <a:endParaRPr lang="fr-FR" sz="1100" u="none" baseline="0" dirty="0" smtClean="0">
                        <a:ln>
                          <a:noFill/>
                        </a:ln>
                      </a:endParaRPr>
                    </a:p>
                  </a:txBody>
                  <a:tcPr marL="68580" marR="68580" marT="34290" marB="34290" anchor="ctr">
                    <a:solidFill>
                      <a:schemeClr val="accent1">
                        <a:lumMod val="25000"/>
                        <a:lumOff val="75000"/>
                      </a:schemeClr>
                    </a:solidFill>
                  </a:tcPr>
                </a:tc>
                <a:extLst>
                  <a:ext uri="{0D108BD9-81ED-4DB2-BD59-A6C34878D82A}">
                    <a16:rowId xmlns:a16="http://schemas.microsoft.com/office/drawing/2014/main" val="1694193253"/>
                  </a:ext>
                </a:extLst>
              </a:tr>
              <a:tr h="7829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dirty="0" smtClean="0"/>
                        <a:t>Surveillance</a:t>
                      </a:r>
                      <a:r>
                        <a:rPr lang="fr-FR" sz="1050" baseline="0" dirty="0" smtClean="0"/>
                        <a:t> continue et Surveillance continue pédiatrique</a:t>
                      </a:r>
                      <a:endParaRPr lang="fr-FR" sz="1050" dirty="0"/>
                    </a:p>
                  </a:txBody>
                  <a:tcPr marL="68580" marR="68580" marT="34290" marB="34290" anchor="ctr">
                    <a:solidFill>
                      <a:schemeClr val="accent1">
                        <a:lumMod val="25000"/>
                        <a:lumOff val="75000"/>
                      </a:schemeClr>
                    </a:solidFill>
                  </a:tcPr>
                </a:tc>
                <a:tc>
                  <a:txBody>
                    <a:bodyPr/>
                    <a:lstStyle/>
                    <a:p>
                      <a:pPr algn="l"/>
                      <a:r>
                        <a:rPr lang="fr-FR" sz="1100" kern="1200" baseline="0" dirty="0"/>
                        <a:t>Pas de </a:t>
                      </a:r>
                      <a:r>
                        <a:rPr lang="fr-FR" sz="1100" kern="1200" baseline="0" dirty="0" smtClean="0"/>
                        <a:t>seuil, </a:t>
                      </a:r>
                      <a:r>
                        <a:rPr lang="fr-FR" sz="1100" kern="1200" baseline="0" dirty="0" err="1" smtClean="0"/>
                        <a:t>reco</a:t>
                      </a:r>
                      <a:r>
                        <a:rPr lang="fr-FR" sz="1100" kern="1200" baseline="0" dirty="0" smtClean="0"/>
                        <a:t> circulaire 2003 </a:t>
                      </a:r>
                      <a:r>
                        <a:rPr lang="fr-FR" sz="1100" kern="1200" baseline="0" dirty="0"/>
                        <a:t> </a:t>
                      </a:r>
                      <a:r>
                        <a:rPr lang="fr-FR" sz="1100" kern="1200" baseline="0" dirty="0" smtClean="0"/>
                        <a:t>: moitié capacité de la REA</a:t>
                      </a:r>
                    </a:p>
                    <a:p>
                      <a:pPr algn="l"/>
                      <a:r>
                        <a:rPr lang="fr-FR" sz="1100" kern="1200" baseline="0" dirty="0" smtClean="0"/>
                        <a:t>Pas de ratio PNM</a:t>
                      </a:r>
                      <a:endParaRPr lang="fr-FR" sz="1100" kern="1200" baseline="0" dirty="0">
                        <a:solidFill>
                          <a:schemeClr val="tx2"/>
                        </a:solidFill>
                        <a:latin typeface="Calibri" panose="020F0502020204030204" pitchFamily="34" charset="0"/>
                        <a:ea typeface="+mn-ea"/>
                        <a:cs typeface="Calibri" panose="020F0502020204030204" pitchFamily="34" charset="0"/>
                      </a:endParaRPr>
                    </a:p>
                  </a:txBody>
                  <a:tcPr marL="68580" marR="68580" marT="34290" marB="34290" anchor="ctr">
                    <a:solidFill>
                      <a:schemeClr val="accent1">
                        <a:lumMod val="25000"/>
                        <a:lumOff val="7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fr-FR" sz="1100" u="sng" kern="1200" baseline="0" dirty="0" smtClean="0">
                          <a:ln>
                            <a:noFill/>
                          </a:ln>
                        </a:rPr>
                        <a:t>Création de seuils capacitaires USI</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fr-FR" sz="1100" u="none" kern="1200" baseline="0" dirty="0" smtClean="0">
                          <a:ln>
                            <a:noFill/>
                          </a:ln>
                        </a:rPr>
                        <a:t>USIP, USIP  dérogatoire, USIC, USIH : 6 lits</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fr-FR" sz="1100" u="none" kern="1200" baseline="0" dirty="0" smtClean="0">
                          <a:ln>
                            <a:noFill/>
                          </a:ln>
                        </a:rPr>
                        <a:t>USINV : 4 lits</a:t>
                      </a:r>
                    </a:p>
                    <a:p>
                      <a:pPr marL="0" indent="0" algn="l" defTabSz="914400" rtl="0" eaLnBrk="1" latinLnBrk="0" hangingPunct="1">
                        <a:buFont typeface="Symbol" panose="05050102010706020507" pitchFamily="18" charset="2"/>
                        <a:buNone/>
                      </a:pPr>
                      <a:r>
                        <a:rPr lang="fr-FR" sz="1100" u="sng" kern="1200" baseline="0" dirty="0" smtClean="0">
                          <a:ln>
                            <a:noFill/>
                          </a:ln>
                        </a:rPr>
                        <a:t>Création de ratios PNM USI adulte et pédiatrique </a:t>
                      </a:r>
                      <a:r>
                        <a:rPr lang="fr-FR" sz="1100" u="none" kern="1200" baseline="0" dirty="0" smtClean="0">
                          <a:ln>
                            <a:noFill/>
                          </a:ln>
                        </a:rPr>
                        <a:t>(reprise ratio USIC):</a:t>
                      </a:r>
                    </a:p>
                    <a:p>
                      <a:pPr marL="0" indent="0" algn="l" defTabSz="914400" rtl="0" eaLnBrk="1" latinLnBrk="0" hangingPunct="1">
                        <a:buFont typeface="Symbol" panose="05050102010706020507" pitchFamily="18" charset="2"/>
                        <a:buNone/>
                      </a:pPr>
                      <a:r>
                        <a:rPr lang="fr-FR" sz="1100" u="none" kern="1200" baseline="0" dirty="0" smtClean="0">
                          <a:ln>
                            <a:noFill/>
                          </a:ln>
                        </a:rPr>
                        <a:t>USIP/SPE/dérogatoire/USIC/USINV/USIH : </a:t>
                      </a:r>
                    </a:p>
                    <a:p>
                      <a:pPr marL="0" indent="0" algn="l" defTabSz="914400" rtl="0" eaLnBrk="1" latinLnBrk="0" hangingPunct="1">
                        <a:buFont typeface="Symbol" panose="05050102010706020507" pitchFamily="18" charset="2"/>
                        <a:buNone/>
                      </a:pPr>
                      <a:r>
                        <a:rPr lang="fr-FR" sz="1100" u="none" kern="1200" baseline="0" dirty="0" smtClean="0">
                          <a:ln>
                            <a:noFill/>
                          </a:ln>
                        </a:rPr>
                        <a:t>1 IDE/4 lits ouverts et 1 AS/4 lits ouverts de jour et 8 lits ouverts de nuit</a:t>
                      </a:r>
                    </a:p>
                    <a:p>
                      <a:pPr marL="0" indent="0" algn="l" defTabSz="914400" rtl="0" eaLnBrk="1" latinLnBrk="0" hangingPunct="1">
                        <a:buFont typeface="Symbol" panose="05050102010706020507" pitchFamily="18" charset="2"/>
                        <a:buNone/>
                      </a:pPr>
                      <a:r>
                        <a:rPr lang="fr-FR" sz="1100" u="none" kern="1200" baseline="0" dirty="0" smtClean="0">
                          <a:ln>
                            <a:noFill/>
                          </a:ln>
                        </a:rPr>
                        <a:t>USI PED Hémato : 1 IDE/4 lits ouverts et 1 AS/6 lits ouverts</a:t>
                      </a:r>
                    </a:p>
                    <a:p>
                      <a:pPr marL="0" indent="0" algn="l" defTabSz="914400" rtl="0" eaLnBrk="1" latinLnBrk="0" hangingPunct="1">
                        <a:buFont typeface="Symbol" panose="05050102010706020507" pitchFamily="18" charset="2"/>
                        <a:buNone/>
                      </a:pPr>
                      <a:r>
                        <a:rPr lang="fr-FR" sz="1100" i="0" u="sng" kern="1200" baseline="0" dirty="0" smtClean="0">
                          <a:solidFill>
                            <a:schemeClr val="tx2"/>
                          </a:solidFill>
                          <a:latin typeface="Calibri" panose="020F0502020204030204" pitchFamily="34" charset="0"/>
                          <a:ea typeface="+mn-ea"/>
                          <a:cs typeface="Calibri" panose="020F0502020204030204" pitchFamily="34" charset="0"/>
                        </a:rPr>
                        <a:t>Révision du calcul  par lit ouvert : lits occupés et lits disponibles (exploitables) pour recevoir de nouveaux patients</a:t>
                      </a:r>
                    </a:p>
                  </a:txBody>
                  <a:tcPr marL="68580" marR="68580" marT="34290" marB="34290" anchor="ctr">
                    <a:solidFill>
                      <a:schemeClr val="accent1">
                        <a:lumMod val="25000"/>
                        <a:lumOff val="75000"/>
                      </a:schemeClr>
                    </a:solidFill>
                  </a:tcPr>
                </a:tc>
                <a:extLst>
                  <a:ext uri="{0D108BD9-81ED-4DB2-BD59-A6C34878D82A}">
                    <a16:rowId xmlns:a16="http://schemas.microsoft.com/office/drawing/2014/main" val="3708714151"/>
                  </a:ext>
                </a:extLst>
              </a:tr>
              <a:tr h="7403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50" kern="1200" dirty="0" smtClean="0"/>
                        <a:t>Soins</a:t>
                      </a:r>
                      <a:r>
                        <a:rPr lang="fr-FR" sz="1050" kern="1200" baseline="0" dirty="0" smtClean="0"/>
                        <a:t> intensifs soins intensifs de cardiologie</a:t>
                      </a:r>
                      <a:endParaRPr lang="fr-FR" sz="1050" kern="1200" dirty="0">
                        <a:solidFill>
                          <a:schemeClr val="tx2"/>
                        </a:solidFill>
                        <a:latin typeface="Calibri" panose="020F0502020204030204" pitchFamily="34" charset="0"/>
                        <a:ea typeface="+mn-ea"/>
                        <a:cs typeface="Calibri" panose="020F0502020204030204" pitchFamily="34" charset="0"/>
                      </a:endParaRPr>
                    </a:p>
                  </a:txBody>
                  <a:tcPr marL="68580" marR="68580" marT="34290" marB="34290" anchor="ctr">
                    <a:solidFill>
                      <a:schemeClr val="accent1">
                        <a:lumMod val="25000"/>
                        <a:lumOff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baseline="0" dirty="0" smtClean="0">
                          <a:ln>
                            <a:noFill/>
                          </a:ln>
                        </a:rPr>
                        <a:t>Seuil capacitaire USIC </a:t>
                      </a:r>
                      <a:r>
                        <a:rPr lang="fr-FR" sz="1100" u="none" kern="1200" baseline="0" dirty="0" smtClean="0">
                          <a:ln>
                            <a:noFill/>
                          </a:ln>
                        </a:rPr>
                        <a:t>:</a:t>
                      </a:r>
                      <a:r>
                        <a:rPr lang="fr-FR" sz="1100" baseline="0" dirty="0" smtClean="0"/>
                        <a:t> </a:t>
                      </a:r>
                      <a:r>
                        <a:rPr lang="fr-FR" sz="1100" dirty="0" smtClean="0"/>
                        <a:t>6 lits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dirty="0" smtClean="0"/>
                        <a:t>Ratio PNM USIC </a:t>
                      </a:r>
                      <a:r>
                        <a:rPr lang="fr-FR" sz="1100" u="sng"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dirty="0" smtClean="0"/>
                        <a:t>1 </a:t>
                      </a:r>
                      <a:r>
                        <a:rPr lang="fr-FR" sz="1100" dirty="0"/>
                        <a:t>IDE et AS/4 </a:t>
                      </a:r>
                      <a:r>
                        <a:rPr lang="fr-FR" sz="1100" dirty="0" smtClean="0"/>
                        <a:t>patients jour</a:t>
                      </a:r>
                      <a:endParaRPr lang="fr-FR"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dirty="0" smtClean="0"/>
                        <a:t>1 </a:t>
                      </a:r>
                      <a:r>
                        <a:rPr lang="fr-FR" sz="1100" dirty="0"/>
                        <a:t>IDE</a:t>
                      </a:r>
                      <a:r>
                        <a:rPr lang="fr-FR" sz="1100" baseline="0" dirty="0"/>
                        <a:t> et AS/8 </a:t>
                      </a:r>
                      <a:r>
                        <a:rPr lang="fr-FR" sz="1100" baseline="0" dirty="0" smtClean="0"/>
                        <a:t>patients nuit</a:t>
                      </a:r>
                      <a:endParaRPr lang="fr-FR" sz="1100" dirty="0">
                        <a:solidFill>
                          <a:schemeClr val="tx2"/>
                        </a:solidFill>
                        <a:latin typeface="Calibri" panose="020F0502020204030204" pitchFamily="34" charset="0"/>
                        <a:cs typeface="Calibri" panose="020F0502020204030204" pitchFamily="34" charset="0"/>
                      </a:endParaRPr>
                    </a:p>
                  </a:txBody>
                  <a:tcPr marL="68580" marR="68580" marT="34290" marB="34290" anchor="ctr">
                    <a:solidFill>
                      <a:schemeClr val="accent1">
                        <a:lumMod val="25000"/>
                        <a:lumOff val="75000"/>
                      </a:schemeClr>
                    </a:solidFill>
                  </a:tcPr>
                </a:tc>
                <a:tc vMerge="1">
                  <a:txBody>
                    <a:bodyPr/>
                    <a:lstStyle/>
                    <a:p>
                      <a:pPr marL="0" algn="ctr" defTabSz="914400" rtl="0" eaLnBrk="1" latinLnBrk="0" hangingPunct="1"/>
                      <a:endParaRPr lang="fr-FR" sz="1200" kern="1200" dirty="0">
                        <a:solidFill>
                          <a:schemeClr val="dk1"/>
                        </a:solidFill>
                        <a:latin typeface="+mn-lt"/>
                        <a:ea typeface="+mn-ea"/>
                        <a:cs typeface="+mn-cs"/>
                      </a:endParaRPr>
                    </a:p>
                  </a:txBody>
                  <a:tcPr/>
                </a:tc>
                <a:extLst>
                  <a:ext uri="{0D108BD9-81ED-4DB2-BD59-A6C34878D82A}">
                    <a16:rowId xmlns:a16="http://schemas.microsoft.com/office/drawing/2014/main" val="4177899606"/>
                  </a:ext>
                </a:extLst>
              </a:tr>
            </a:tbl>
          </a:graphicData>
        </a:graphic>
      </p:graphicFrame>
    </p:spTree>
    <p:extLst>
      <p:ext uri="{BB962C8B-B14F-4D97-AF65-F5344CB8AC3E}">
        <p14:creationId xmlns:p14="http://schemas.microsoft.com/office/powerpoint/2010/main" val="20107658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26</a:t>
            </a:fld>
            <a:endParaRPr lang="fr-FR" dirty="0"/>
          </a:p>
        </p:txBody>
      </p:sp>
      <p:sp>
        <p:nvSpPr>
          <p:cNvPr id="9" name="Titre 8"/>
          <p:cNvSpPr>
            <a:spLocks noGrp="1"/>
          </p:cNvSpPr>
          <p:nvPr>
            <p:ph type="title"/>
          </p:nvPr>
        </p:nvSpPr>
        <p:spPr/>
        <p:txBody>
          <a:bodyPr/>
          <a:lstStyle/>
          <a:p>
            <a:endParaRPr lang="fr-FR"/>
          </a:p>
        </p:txBody>
      </p:sp>
      <p:sp>
        <p:nvSpPr>
          <p:cNvPr id="8" name="Espace réservé du pied de page 7"/>
          <p:cNvSpPr>
            <a:spLocks noGrp="1"/>
          </p:cNvSpPr>
          <p:nvPr>
            <p:ph type="ftr" sz="quarter" idx="4294967295"/>
          </p:nvPr>
        </p:nvSpPr>
        <p:spPr>
          <a:xfrm>
            <a:off x="2987824" y="232228"/>
            <a:ext cx="5880100" cy="360362"/>
          </a:xfrm>
        </p:spPr>
        <p:txBody>
          <a:bodyPr/>
          <a:lstStyle/>
          <a:p>
            <a:r>
              <a:rPr lang="fr-FR" sz="1200" dirty="0" smtClean="0"/>
              <a:t>Direction générale de l’offre de soins</a:t>
            </a:r>
            <a:endParaRPr lang="fr-FR" sz="1200" dirty="0"/>
          </a:p>
        </p:txBody>
      </p:sp>
      <p:sp>
        <p:nvSpPr>
          <p:cNvPr id="10" name="Rectangle à coins arrondis 9"/>
          <p:cNvSpPr/>
          <p:nvPr/>
        </p:nvSpPr>
        <p:spPr>
          <a:xfrm>
            <a:off x="4932040" y="4459444"/>
            <a:ext cx="3456384" cy="5040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1"/>
                </a:solidFill>
              </a:rPr>
              <a:t>Calendrier de mise en œuvre</a:t>
            </a:r>
          </a:p>
        </p:txBody>
      </p:sp>
      <p:sp>
        <p:nvSpPr>
          <p:cNvPr id="11" name="Rectangle à coins arrondis 10"/>
          <p:cNvSpPr/>
          <p:nvPr/>
        </p:nvSpPr>
        <p:spPr>
          <a:xfrm>
            <a:off x="4932040" y="1127323"/>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1"/>
                </a:solidFill>
              </a:rPr>
              <a:t>Contexte </a:t>
            </a:r>
            <a:r>
              <a:rPr lang="fr-FR" sz="1400" dirty="0" smtClean="0">
                <a:solidFill>
                  <a:schemeClr val="accent1"/>
                </a:solidFill>
              </a:rPr>
              <a:t>de la réforme : </a:t>
            </a:r>
            <a:r>
              <a:rPr lang="fr-FR" sz="1400" dirty="0">
                <a:solidFill>
                  <a:schemeClr val="accent1"/>
                </a:solidFill>
              </a:rPr>
              <a:t>crise </a:t>
            </a:r>
            <a:r>
              <a:rPr lang="fr-FR" sz="1400" dirty="0" err="1" smtClean="0">
                <a:solidFill>
                  <a:schemeClr val="accent1"/>
                </a:solidFill>
              </a:rPr>
              <a:t>Covid</a:t>
            </a:r>
            <a:endParaRPr lang="fr-FR" sz="1400" dirty="0">
              <a:solidFill>
                <a:schemeClr val="accent1"/>
              </a:solidFill>
            </a:endParaRPr>
          </a:p>
          <a:p>
            <a:pPr algn="ctr"/>
            <a:r>
              <a:rPr lang="fr-FR" sz="1400" dirty="0">
                <a:solidFill>
                  <a:schemeClr val="accent1"/>
                </a:solidFill>
              </a:rPr>
              <a:t>feuille de route soins critiques</a:t>
            </a:r>
          </a:p>
        </p:txBody>
      </p:sp>
      <p:sp>
        <p:nvSpPr>
          <p:cNvPr id="12" name="Triangle isocèle 11"/>
          <p:cNvSpPr/>
          <p:nvPr/>
        </p:nvSpPr>
        <p:spPr>
          <a:xfrm rot="10800000">
            <a:off x="6265982" y="2880127"/>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4897830" y="2166113"/>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Grandes orientations de la réforme</a:t>
            </a:r>
            <a:endParaRPr lang="fr-FR" sz="1400" dirty="0">
              <a:solidFill>
                <a:schemeClr val="accent1"/>
              </a:solidFill>
            </a:endParaRPr>
          </a:p>
        </p:txBody>
      </p:sp>
      <p:sp>
        <p:nvSpPr>
          <p:cNvPr id="19" name="Triangle isocèle 18"/>
          <p:cNvSpPr/>
          <p:nvPr/>
        </p:nvSpPr>
        <p:spPr>
          <a:xfrm rot="10800000">
            <a:off x="6240906" y="1852312"/>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p:txBody>
          <a:bodyPr/>
          <a:lstStyle/>
          <a:p>
            <a:r>
              <a:rPr lang="fr-FR" smtClean="0"/>
              <a:t>Lundi 8 novembre 2021</a:t>
            </a:r>
            <a:endParaRPr lang="fr-FR" dirty="0"/>
          </a:p>
        </p:txBody>
      </p:sp>
      <p:sp>
        <p:nvSpPr>
          <p:cNvPr id="14" name="Rectangle à coins arrondis 13"/>
          <p:cNvSpPr/>
          <p:nvPr/>
        </p:nvSpPr>
        <p:spPr>
          <a:xfrm>
            <a:off x="4906086" y="3167863"/>
            <a:ext cx="3456384" cy="7720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Conditions d’implantation et conditions techniques de fonctionnement </a:t>
            </a:r>
          </a:p>
        </p:txBody>
      </p:sp>
      <p:sp>
        <p:nvSpPr>
          <p:cNvPr id="15" name="Triangle isocèle 14"/>
          <p:cNvSpPr/>
          <p:nvPr/>
        </p:nvSpPr>
        <p:spPr>
          <a:xfrm rot="10800000">
            <a:off x="6240906" y="4171733"/>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14467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27</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611560" y="987689"/>
            <a:ext cx="7848872" cy="3744301"/>
          </a:xfrm>
          <a:solidFill>
            <a:schemeClr val="accent1">
              <a:lumMod val="25000"/>
              <a:lumOff val="75000"/>
            </a:schemeClr>
          </a:solidFill>
        </p:spPr>
        <p:txBody>
          <a:bodyPr/>
          <a:lstStyle/>
          <a:p>
            <a:pPr marL="377825" indent="-285750">
              <a:buFont typeface="Arial" panose="020B0604020202020204" pitchFamily="34" charset="0"/>
              <a:buChar char="•"/>
            </a:pPr>
            <a:endParaRPr lang="fr-FR" sz="1600" dirty="0" smtClean="0"/>
          </a:p>
          <a:p>
            <a:pPr marL="377825" indent="-285750">
              <a:buFont typeface="Arial" panose="020B0604020202020204" pitchFamily="34" charset="0"/>
              <a:buChar char="•"/>
            </a:pPr>
            <a:r>
              <a:rPr lang="fr-FR" sz="1600" dirty="0" smtClean="0"/>
              <a:t>Entrée en vigueur du décret le </a:t>
            </a:r>
            <a:r>
              <a:rPr lang="fr-FR" sz="1600" b="1" dirty="0"/>
              <a:t>1er juin 2023</a:t>
            </a:r>
            <a:r>
              <a:rPr lang="fr-FR" sz="1600" dirty="0"/>
              <a:t>.</a:t>
            </a:r>
          </a:p>
          <a:p>
            <a:pPr marL="377825" indent="-285750">
              <a:spcBef>
                <a:spcPts val="600"/>
              </a:spcBef>
              <a:buFont typeface="Arial" panose="020B0604020202020204" pitchFamily="34" charset="0"/>
              <a:buChar char="•"/>
            </a:pPr>
            <a:r>
              <a:rPr lang="fr-FR" sz="1600" dirty="0" smtClean="0"/>
              <a:t>Les SRS prennent </a:t>
            </a:r>
            <a:r>
              <a:rPr lang="fr-FR" sz="1600" dirty="0"/>
              <a:t>en compte les dispositions a</a:t>
            </a:r>
            <a:r>
              <a:rPr lang="fr-FR" sz="1600" dirty="0" smtClean="0"/>
              <a:t>u </a:t>
            </a:r>
            <a:r>
              <a:rPr lang="fr-FR" sz="1600" dirty="0"/>
              <a:t>plus tard le </a:t>
            </a:r>
            <a:r>
              <a:rPr lang="fr-FR" sz="1600" b="1" dirty="0"/>
              <a:t>1er novembre 2023</a:t>
            </a:r>
            <a:r>
              <a:rPr lang="fr-FR" sz="1600" dirty="0" smtClean="0"/>
              <a:t>.</a:t>
            </a:r>
          </a:p>
          <a:p>
            <a:pPr marL="377825" indent="-285750">
              <a:spcBef>
                <a:spcPts val="600"/>
              </a:spcBef>
              <a:buFont typeface="Arial" panose="020B0604020202020204" pitchFamily="34" charset="0"/>
              <a:buChar char="•"/>
            </a:pPr>
            <a:r>
              <a:rPr lang="fr-FR" sz="1600" dirty="0"/>
              <a:t>Les titulaires </a:t>
            </a:r>
            <a:r>
              <a:rPr lang="fr-FR" sz="1600" dirty="0" smtClean="0"/>
              <a:t>d'autorisations de </a:t>
            </a:r>
            <a:r>
              <a:rPr lang="fr-FR" sz="1600" dirty="0"/>
              <a:t>réanimation </a:t>
            </a:r>
            <a:r>
              <a:rPr lang="fr-FR" sz="1600" dirty="0" smtClean="0"/>
              <a:t>et de </a:t>
            </a:r>
            <a:r>
              <a:rPr lang="fr-FR" sz="1600" dirty="0"/>
              <a:t>reconnaissances contractuelles de soins </a:t>
            </a:r>
            <a:r>
              <a:rPr lang="fr-FR" sz="1600" dirty="0" smtClean="0"/>
              <a:t>intensifs demanderont des autorisations </a:t>
            </a:r>
            <a:r>
              <a:rPr lang="fr-FR" sz="1600" dirty="0"/>
              <a:t>pour l'activité de soins critiques</a:t>
            </a:r>
            <a:r>
              <a:rPr lang="fr-FR" sz="1600" dirty="0" smtClean="0"/>
              <a:t>.</a:t>
            </a:r>
            <a:r>
              <a:rPr lang="fr-FR" sz="1600" dirty="0"/>
              <a:t> </a:t>
            </a:r>
            <a:r>
              <a:rPr lang="fr-FR" sz="1600" dirty="0" smtClean="0"/>
              <a:t>Ils poursuivront leur activité jusqu'à </a:t>
            </a:r>
            <a:r>
              <a:rPr lang="fr-FR" sz="1600" dirty="0"/>
              <a:t>ce qu'il soit statué sur leur </a:t>
            </a:r>
            <a:r>
              <a:rPr lang="fr-FR" sz="1600" dirty="0" smtClean="0"/>
              <a:t>demande.</a:t>
            </a:r>
          </a:p>
          <a:p>
            <a:pPr marL="377825" indent="-285750">
              <a:spcBef>
                <a:spcPts val="600"/>
              </a:spcBef>
              <a:spcAft>
                <a:spcPts val="0"/>
              </a:spcAft>
              <a:buFont typeface="Arial" panose="020B0604020202020204" pitchFamily="34" charset="0"/>
              <a:buChar char="•"/>
            </a:pPr>
            <a:r>
              <a:rPr lang="fr-FR" sz="1600" b="1" dirty="0"/>
              <a:t>C</a:t>
            </a:r>
            <a:r>
              <a:rPr lang="fr-FR" sz="1600" b="1" dirty="0" smtClean="0"/>
              <a:t>onformité avec les art. R. 6123-34-3 à R. 6123-38-2 </a:t>
            </a:r>
            <a:r>
              <a:rPr lang="fr-FR" sz="1600" dirty="0" smtClean="0"/>
              <a:t>: </a:t>
            </a:r>
            <a:r>
              <a:rPr lang="fr-FR" sz="1600" b="1" dirty="0" smtClean="0"/>
              <a:t>2 ans </a:t>
            </a:r>
          </a:p>
          <a:p>
            <a:pPr marL="363538"/>
            <a:r>
              <a:rPr lang="fr-FR" sz="1600" i="1" dirty="0" smtClean="0">
                <a:sym typeface="Wingdings" panose="05000000000000000000" pitchFamily="2" charset="2"/>
              </a:rPr>
              <a:t>Délivrance </a:t>
            </a:r>
            <a:r>
              <a:rPr lang="fr-FR" sz="1600" i="1" dirty="0">
                <a:sym typeface="Wingdings" panose="05000000000000000000" pitchFamily="2" charset="2"/>
              </a:rPr>
              <a:t>nouvelles autorisation début 2024  opposables début 2026</a:t>
            </a:r>
            <a:r>
              <a:rPr lang="fr-FR" sz="1600" i="1" dirty="0" smtClean="0"/>
              <a:t>.</a:t>
            </a:r>
            <a:endParaRPr lang="fr-FR" sz="1600" dirty="0"/>
          </a:p>
          <a:p>
            <a:pPr marL="377825" lvl="0" indent="-285750">
              <a:spcBef>
                <a:spcPts val="600"/>
              </a:spcBef>
              <a:buFont typeface="Arial" panose="020B0604020202020204" pitchFamily="34" charset="0"/>
              <a:buChar char="•"/>
            </a:pPr>
            <a:r>
              <a:rPr lang="fr-FR" sz="1600" dirty="0"/>
              <a:t>Les </a:t>
            </a:r>
            <a:r>
              <a:rPr lang="fr-FR" sz="1600" b="1" dirty="0" smtClean="0"/>
              <a:t>sites </a:t>
            </a:r>
            <a:r>
              <a:rPr lang="fr-FR" sz="1600" dirty="0" smtClean="0"/>
              <a:t>avec la </a:t>
            </a:r>
            <a:r>
              <a:rPr lang="fr-FR" sz="1600" b="1" dirty="0"/>
              <a:t>réanimation avant le 1er juin-2023</a:t>
            </a:r>
            <a:r>
              <a:rPr lang="fr-FR" sz="1600" dirty="0"/>
              <a:t>, </a:t>
            </a:r>
            <a:r>
              <a:rPr lang="fr-FR" sz="1600" b="1" dirty="0"/>
              <a:t>ne respectant pas </a:t>
            </a:r>
            <a:r>
              <a:rPr lang="fr-FR" sz="1600" b="1" dirty="0" smtClean="0"/>
              <a:t>la </a:t>
            </a:r>
            <a:r>
              <a:rPr lang="fr-FR" sz="1600" b="1" dirty="0"/>
              <a:t>contiguïté </a:t>
            </a:r>
            <a:r>
              <a:rPr lang="fr-FR" sz="1600" b="1" dirty="0" smtClean="0"/>
              <a:t>disposant </a:t>
            </a:r>
            <a:r>
              <a:rPr lang="fr-FR" sz="1600" b="1" dirty="0"/>
              <a:t>d'une </a:t>
            </a:r>
            <a:r>
              <a:rPr lang="fr-FR" sz="1600" b="1" dirty="0" smtClean="0"/>
              <a:t>ex USC à </a:t>
            </a:r>
            <a:r>
              <a:rPr lang="fr-FR" sz="1600" b="1" dirty="0"/>
              <a:t>proximité immédiate </a:t>
            </a:r>
            <a:r>
              <a:rPr lang="fr-FR" sz="1600" b="1" dirty="0" smtClean="0"/>
              <a:t>de la réanimation pourront être autorisés</a:t>
            </a:r>
            <a:r>
              <a:rPr lang="fr-FR" sz="1600" dirty="0" smtClean="0"/>
              <a:t>. Toute </a:t>
            </a:r>
            <a:r>
              <a:rPr lang="fr-FR" sz="1600" dirty="0"/>
              <a:t>restructuration du plateau de soins critiques après l'obtention de l'autorisation accordée </a:t>
            </a:r>
            <a:r>
              <a:rPr lang="fr-FR" sz="1600" dirty="0" smtClean="0"/>
              <a:t>permet </a:t>
            </a:r>
            <a:r>
              <a:rPr lang="fr-FR" sz="1600" dirty="0"/>
              <a:t>le respect de </a:t>
            </a:r>
            <a:r>
              <a:rPr lang="fr-FR" sz="1600" dirty="0" smtClean="0"/>
              <a:t>cette condition.</a:t>
            </a:r>
            <a:endParaRPr lang="fr-FR" sz="1200" dirty="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887991" y="447698"/>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dispositions transitoires des conditions d’implantation </a:t>
            </a:r>
            <a:endParaRPr lang="fr-FR" sz="1800" dirty="0"/>
          </a:p>
        </p:txBody>
      </p:sp>
    </p:spTree>
    <p:extLst>
      <p:ext uri="{BB962C8B-B14F-4D97-AF65-F5344CB8AC3E}">
        <p14:creationId xmlns:p14="http://schemas.microsoft.com/office/powerpoint/2010/main" val="3791723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449837" y="1033185"/>
            <a:ext cx="8298875" cy="3750315"/>
          </a:xfrm>
          <a:solidFill>
            <a:schemeClr val="accent1">
              <a:lumMod val="25000"/>
              <a:lumOff val="75000"/>
            </a:schemeClr>
          </a:solidFill>
        </p:spPr>
        <p:txBody>
          <a:bodyPr/>
          <a:lstStyle/>
          <a:p>
            <a:pPr marL="263525" indent="-171450">
              <a:spcBef>
                <a:spcPts val="600"/>
              </a:spcBef>
              <a:buFont typeface="Arial" panose="020B0604020202020204" pitchFamily="34" charset="0"/>
              <a:buChar char="•"/>
            </a:pPr>
            <a:endParaRPr lang="fr-FR" sz="1600" dirty="0" smtClean="0"/>
          </a:p>
          <a:p>
            <a:pPr marL="263525" indent="-171450">
              <a:spcBef>
                <a:spcPts val="1200"/>
              </a:spcBef>
              <a:buFont typeface="Arial" panose="020B0604020202020204" pitchFamily="34" charset="0"/>
              <a:buChar char="•"/>
            </a:pPr>
            <a:r>
              <a:rPr lang="fr-FR" sz="1600" dirty="0" smtClean="0"/>
              <a:t>Entrée </a:t>
            </a:r>
            <a:r>
              <a:rPr lang="fr-FR" sz="1600" dirty="0"/>
              <a:t>en vigueur </a:t>
            </a:r>
            <a:r>
              <a:rPr lang="fr-FR" sz="1600" dirty="0" smtClean="0"/>
              <a:t>du décret le </a:t>
            </a:r>
            <a:r>
              <a:rPr lang="fr-FR" sz="1600" b="1" dirty="0"/>
              <a:t>1er juin 2023</a:t>
            </a:r>
            <a:r>
              <a:rPr lang="fr-FR" sz="1600" dirty="0" smtClean="0"/>
              <a:t>.</a:t>
            </a:r>
            <a:endParaRPr lang="fr-FR" sz="1600" dirty="0"/>
          </a:p>
          <a:p>
            <a:pPr marL="263525" indent="-171450">
              <a:spcBef>
                <a:spcPts val="1200"/>
              </a:spcBef>
              <a:spcAft>
                <a:spcPts val="0"/>
              </a:spcAft>
              <a:buFont typeface="Arial" panose="020B0604020202020204" pitchFamily="34" charset="0"/>
              <a:buChar char="•"/>
            </a:pPr>
            <a:r>
              <a:rPr lang="fr-FR" sz="1600" b="1" dirty="0"/>
              <a:t>E</a:t>
            </a:r>
            <a:r>
              <a:rPr lang="fr-FR" sz="1600" b="1" dirty="0" smtClean="0"/>
              <a:t>valuation de la charge en soins infirmiers de réanimation </a:t>
            </a:r>
            <a:r>
              <a:rPr lang="fr-FR" sz="1600" dirty="0" smtClean="0"/>
              <a:t>avec un rapport remis au </a:t>
            </a:r>
            <a:r>
              <a:rPr lang="fr-FR" sz="1600" dirty="0"/>
              <a:t>Premier </a:t>
            </a:r>
            <a:r>
              <a:rPr lang="fr-FR" sz="1600" dirty="0" smtClean="0"/>
              <a:t>ministre </a:t>
            </a:r>
            <a:r>
              <a:rPr lang="fr-FR" sz="1600" b="1" dirty="0" smtClean="0"/>
              <a:t>dans les 18 mois</a:t>
            </a:r>
            <a:r>
              <a:rPr lang="fr-FR" sz="1600" dirty="0" smtClean="0"/>
              <a:t>, trajectoire </a:t>
            </a:r>
            <a:r>
              <a:rPr lang="fr-FR" sz="1600" dirty="0"/>
              <a:t>d’évolution </a:t>
            </a:r>
            <a:r>
              <a:rPr lang="fr-FR" sz="1600" b="1" dirty="0" smtClean="0"/>
              <a:t>de ratio d’1 IDE pour 2 lits ouverts</a:t>
            </a:r>
            <a:r>
              <a:rPr lang="fr-FR" sz="1600" dirty="0" smtClean="0"/>
              <a:t> dans les </a:t>
            </a:r>
            <a:r>
              <a:rPr lang="fr-FR" sz="1600" b="1" dirty="0" smtClean="0"/>
              <a:t>5 </a:t>
            </a:r>
            <a:r>
              <a:rPr lang="fr-FR" sz="1600" b="1" dirty="0"/>
              <a:t>ans </a:t>
            </a:r>
            <a:endParaRPr lang="fr-FR" sz="1600" dirty="0" smtClean="0"/>
          </a:p>
          <a:p>
            <a:pPr marL="269875" indent="-177800">
              <a:spcAft>
                <a:spcPts val="0"/>
              </a:spcAft>
            </a:pPr>
            <a:r>
              <a:rPr lang="fr-FR" sz="1600" i="1" dirty="0">
                <a:sym typeface="Wingdings" panose="05000000000000000000" pitchFamily="2" charset="2"/>
              </a:rPr>
              <a:t>	</a:t>
            </a:r>
            <a:r>
              <a:rPr lang="fr-FR" sz="1600" i="1" dirty="0" smtClean="0">
                <a:sym typeface="Wingdings" panose="05000000000000000000" pitchFamily="2" charset="2"/>
              </a:rPr>
              <a:t>Echéance du rapport 27/10/2023  évolution du ratio IDE REA d’ici 2028</a:t>
            </a:r>
            <a:endParaRPr lang="fr-FR" sz="1600" i="1" dirty="0" smtClean="0"/>
          </a:p>
          <a:p>
            <a:pPr marL="263525" indent="-171450">
              <a:spcBef>
                <a:spcPts val="1200"/>
              </a:spcBef>
              <a:spcAft>
                <a:spcPts val="0"/>
              </a:spcAft>
              <a:buFont typeface="Arial" panose="020B0604020202020204" pitchFamily="34" charset="0"/>
              <a:buChar char="•"/>
            </a:pPr>
            <a:r>
              <a:rPr lang="fr-FR" sz="1600" b="1" dirty="0" smtClean="0"/>
              <a:t>Conformité avec les art. D. 6124-27 à D. 6124-34-3 </a:t>
            </a:r>
            <a:r>
              <a:rPr lang="fr-FR" sz="1600" dirty="0" smtClean="0"/>
              <a:t>: </a:t>
            </a:r>
            <a:r>
              <a:rPr lang="fr-FR" sz="1600" b="1" dirty="0" smtClean="0"/>
              <a:t>2 ans</a:t>
            </a:r>
          </a:p>
          <a:p>
            <a:pPr marL="269875">
              <a:spcAft>
                <a:spcPts val="0"/>
              </a:spcAft>
            </a:pPr>
            <a:r>
              <a:rPr lang="fr-FR" sz="1600" dirty="0" smtClean="0"/>
              <a:t> </a:t>
            </a:r>
            <a:r>
              <a:rPr lang="fr-FR" sz="1600" i="1" dirty="0" smtClean="0">
                <a:sym typeface="Wingdings" panose="05000000000000000000" pitchFamily="2" charset="2"/>
              </a:rPr>
              <a:t>Délivrance </a:t>
            </a:r>
            <a:r>
              <a:rPr lang="fr-FR" sz="1600" i="1" dirty="0">
                <a:sym typeface="Wingdings" panose="05000000000000000000" pitchFamily="2" charset="2"/>
              </a:rPr>
              <a:t>nouvelles </a:t>
            </a:r>
            <a:r>
              <a:rPr lang="fr-FR" sz="1600" i="1" dirty="0" smtClean="0">
                <a:sym typeface="Wingdings" panose="05000000000000000000" pitchFamily="2" charset="2"/>
              </a:rPr>
              <a:t>autorisations </a:t>
            </a:r>
            <a:r>
              <a:rPr lang="fr-FR" sz="1600" i="1" dirty="0" smtClean="0">
                <a:sym typeface="Wingdings" panose="05000000000000000000" pitchFamily="2" charset="2"/>
              </a:rPr>
              <a:t>début 2024  opposables début 2026</a:t>
            </a:r>
            <a:r>
              <a:rPr lang="fr-FR" sz="1600" i="1" dirty="0" smtClean="0"/>
              <a:t>.</a:t>
            </a:r>
            <a:endParaRPr lang="fr-FR" sz="1600" dirty="0" smtClean="0"/>
          </a:p>
          <a:p>
            <a:pPr marL="263525" indent="-171450">
              <a:spcBef>
                <a:spcPts val="1200"/>
              </a:spcBef>
              <a:spcAft>
                <a:spcPts val="0"/>
              </a:spcAft>
              <a:buFont typeface="Arial" panose="020B0604020202020204" pitchFamily="34" charset="0"/>
              <a:buChar char="•"/>
            </a:pPr>
            <a:r>
              <a:rPr lang="fr-FR" sz="1600" dirty="0" smtClean="0"/>
              <a:t>Par dérogation, respect des ratios IDE d’USI : </a:t>
            </a:r>
            <a:r>
              <a:rPr lang="fr-FR" sz="1600" b="1" dirty="0" smtClean="0"/>
              <a:t>délai de 5 ans</a:t>
            </a:r>
            <a:endParaRPr lang="fr-FR" sz="1600" dirty="0" smtClean="0"/>
          </a:p>
          <a:p>
            <a:pPr marL="269875" lvl="1" indent="0">
              <a:spcBef>
                <a:spcPts val="0"/>
              </a:spcBef>
              <a:spcAft>
                <a:spcPts val="0"/>
              </a:spcAft>
              <a:buNone/>
            </a:pPr>
            <a:r>
              <a:rPr lang="fr-FR" sz="1600" i="1" dirty="0">
                <a:sym typeface="Wingdings" panose="05000000000000000000" pitchFamily="2" charset="2"/>
              </a:rPr>
              <a:t>D</a:t>
            </a:r>
            <a:r>
              <a:rPr lang="fr-FR" sz="1600" i="1" dirty="0" smtClean="0">
                <a:sym typeface="Wingdings" panose="05000000000000000000" pitchFamily="2" charset="2"/>
              </a:rPr>
              <a:t>élivrance </a:t>
            </a:r>
            <a:r>
              <a:rPr lang="fr-FR" sz="1600" i="1" dirty="0">
                <a:sym typeface="Wingdings" panose="05000000000000000000" pitchFamily="2" charset="2"/>
              </a:rPr>
              <a:t>nouvelles </a:t>
            </a:r>
            <a:r>
              <a:rPr lang="fr-FR" sz="1600" i="1" dirty="0" smtClean="0">
                <a:sym typeface="Wingdings" panose="05000000000000000000" pitchFamily="2" charset="2"/>
              </a:rPr>
              <a:t>autorisations </a:t>
            </a:r>
            <a:r>
              <a:rPr lang="fr-FR" sz="1600" i="1" dirty="0">
                <a:sym typeface="Wingdings" panose="05000000000000000000" pitchFamily="2" charset="2"/>
              </a:rPr>
              <a:t>début 2024 </a:t>
            </a:r>
            <a:r>
              <a:rPr lang="fr-FR" sz="1600" i="1" dirty="0" smtClean="0">
                <a:sym typeface="Wingdings" panose="05000000000000000000" pitchFamily="2" charset="2"/>
              </a:rPr>
              <a:t> opposables </a:t>
            </a:r>
            <a:r>
              <a:rPr lang="fr-FR" sz="1600" i="1" dirty="0">
                <a:sym typeface="Wingdings" panose="05000000000000000000" pitchFamily="2" charset="2"/>
              </a:rPr>
              <a:t>début </a:t>
            </a:r>
            <a:r>
              <a:rPr lang="fr-FR" sz="1600" i="1" dirty="0" smtClean="0">
                <a:sym typeface="Wingdings" panose="05000000000000000000" pitchFamily="2" charset="2"/>
              </a:rPr>
              <a:t>2029</a:t>
            </a:r>
            <a:endParaRPr lang="fr-FR" sz="1600" dirty="0" smtClean="0"/>
          </a:p>
          <a:p>
            <a:pPr marL="263525" indent="-171450">
              <a:spcBef>
                <a:spcPts val="1200"/>
              </a:spcBef>
              <a:buFont typeface="Arial" panose="020B0604020202020204" pitchFamily="34" charset="0"/>
              <a:buChar char="•"/>
            </a:pPr>
            <a:endParaRPr lang="fr-FR" sz="1600" dirty="0" smtClean="0"/>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467544" y="501342"/>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dispositions transitoires des conditions techniques de fonctionnement</a:t>
            </a:r>
            <a:endParaRPr lang="fr-FR" sz="1800" dirty="0"/>
          </a:p>
        </p:txBody>
      </p:sp>
    </p:spTree>
    <p:extLst>
      <p:ext uri="{BB962C8B-B14F-4D97-AF65-F5344CB8AC3E}">
        <p14:creationId xmlns:p14="http://schemas.microsoft.com/office/powerpoint/2010/main" val="3533468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29</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467544" y="921712"/>
            <a:ext cx="8136333" cy="3799836"/>
          </a:xfrm>
          <a:solidFill>
            <a:schemeClr val="accent1">
              <a:lumMod val="25000"/>
              <a:lumOff val="75000"/>
            </a:schemeClr>
          </a:solidFill>
        </p:spPr>
        <p:txBody>
          <a:bodyPr vert="horz" lIns="0" tIns="0" rIns="0" bIns="0" rtlCol="0" anchor="t" anchorCtr="0">
            <a:noAutofit/>
          </a:bodyPr>
          <a:lstStyle/>
          <a:p>
            <a:pPr marL="377825" indent="-285750">
              <a:spcAft>
                <a:spcPts val="0"/>
              </a:spcAft>
              <a:buFont typeface="Arial" panose="020B0604020202020204" pitchFamily="34" charset="0"/>
              <a:buChar char="•"/>
            </a:pPr>
            <a:endParaRPr lang="fr-FR" sz="1200" dirty="0" smtClean="0"/>
          </a:p>
          <a:p>
            <a:pPr marL="377825" indent="-285750">
              <a:spcAft>
                <a:spcPts val="0"/>
              </a:spcAft>
              <a:buFont typeface="Arial" panose="020B0604020202020204" pitchFamily="34" charset="0"/>
              <a:buChar char="•"/>
            </a:pPr>
            <a:r>
              <a:rPr lang="fr-FR" b="1" dirty="0"/>
              <a:t>I</a:t>
            </a:r>
            <a:r>
              <a:rPr lang="fr-FR" b="1" dirty="0" smtClean="0"/>
              <a:t>nstruction d’accompagnement </a:t>
            </a:r>
            <a:r>
              <a:rPr lang="fr-FR" dirty="0"/>
              <a:t>à l’élaboration du </a:t>
            </a:r>
            <a:r>
              <a:rPr lang="fr-FR" b="1" dirty="0"/>
              <a:t>volet soins critiques du </a:t>
            </a:r>
            <a:r>
              <a:rPr lang="fr-FR" b="1" dirty="0" smtClean="0"/>
              <a:t>PRS</a:t>
            </a:r>
            <a:r>
              <a:rPr lang="fr-FR" dirty="0" smtClean="0"/>
              <a:t>, d’</a:t>
            </a:r>
            <a:r>
              <a:rPr lang="fr-FR" b="1" dirty="0" smtClean="0"/>
              <a:t>application </a:t>
            </a:r>
            <a:r>
              <a:rPr lang="fr-FR" b="1" dirty="0"/>
              <a:t>des décrets </a:t>
            </a:r>
            <a:r>
              <a:rPr lang="fr-FR" dirty="0"/>
              <a:t>et </a:t>
            </a:r>
            <a:r>
              <a:rPr lang="fr-FR" dirty="0" smtClean="0"/>
              <a:t>d’accompagnement sur </a:t>
            </a:r>
            <a:r>
              <a:rPr lang="fr-FR" dirty="0"/>
              <a:t>les </a:t>
            </a:r>
            <a:r>
              <a:rPr lang="fr-FR" b="1" dirty="0"/>
              <a:t>outils de pilotage territorial de la filière</a:t>
            </a:r>
            <a:r>
              <a:rPr lang="fr-FR" dirty="0"/>
              <a:t>, la formalisation des </a:t>
            </a:r>
            <a:r>
              <a:rPr lang="fr-FR" b="1" dirty="0"/>
              <a:t>coopérations </a:t>
            </a:r>
            <a:r>
              <a:rPr lang="fr-FR" dirty="0"/>
              <a:t>et l’organisation de la </a:t>
            </a:r>
            <a:r>
              <a:rPr lang="fr-FR" b="1" dirty="0"/>
              <a:t>dilation </a:t>
            </a:r>
            <a:r>
              <a:rPr lang="fr-FR" b="1" dirty="0" smtClean="0"/>
              <a:t>capacitaire</a:t>
            </a:r>
          </a:p>
          <a:p>
            <a:pPr marL="360000" lvl="2" indent="0">
              <a:spcBef>
                <a:spcPts val="0"/>
              </a:spcBef>
              <a:spcAft>
                <a:spcPts val="0"/>
              </a:spcAft>
              <a:buNone/>
            </a:pPr>
            <a:r>
              <a:rPr lang="fr-FR" sz="1200" dirty="0" smtClean="0"/>
              <a:t>Axe 1 </a:t>
            </a:r>
            <a:r>
              <a:rPr lang="fr-FR" sz="1400" dirty="0" smtClean="0">
                <a:sym typeface="Wingdings" panose="05000000000000000000" pitchFamily="2" charset="2"/>
              </a:rPr>
              <a:t>: </a:t>
            </a:r>
            <a:r>
              <a:rPr lang="fr-FR" sz="1200" dirty="0" smtClean="0"/>
              <a:t>élaboration du cahier </a:t>
            </a:r>
            <a:r>
              <a:rPr lang="fr-FR" sz="1200" dirty="0"/>
              <a:t>des charges national sur le dispositif </a:t>
            </a:r>
            <a:r>
              <a:rPr lang="fr-FR" sz="1200" dirty="0" smtClean="0"/>
              <a:t>spécifique régional </a:t>
            </a:r>
            <a:r>
              <a:rPr lang="fr-FR" sz="1200" dirty="0"/>
              <a:t>structurant la filière </a:t>
            </a:r>
            <a:endParaRPr lang="fr-FR" sz="1200" dirty="0" smtClean="0"/>
          </a:p>
          <a:p>
            <a:pPr marL="360000" lvl="2" indent="0">
              <a:spcBef>
                <a:spcPts val="0"/>
              </a:spcBef>
              <a:spcAft>
                <a:spcPts val="0"/>
              </a:spcAft>
              <a:buNone/>
            </a:pPr>
            <a:r>
              <a:rPr lang="fr-FR" sz="1200" dirty="0" smtClean="0"/>
              <a:t>Axe </a:t>
            </a:r>
            <a:r>
              <a:rPr lang="fr-FR" sz="1200" dirty="0"/>
              <a:t>2 </a:t>
            </a:r>
            <a:r>
              <a:rPr lang="fr-FR" sz="1400" dirty="0">
                <a:sym typeface="Wingdings" panose="05000000000000000000" pitchFamily="2" charset="2"/>
              </a:rPr>
              <a:t>:</a:t>
            </a:r>
            <a:r>
              <a:rPr lang="fr-FR" sz="1400" dirty="0" smtClean="0">
                <a:sym typeface="Wingdings" panose="05000000000000000000" pitchFamily="2" charset="2"/>
              </a:rPr>
              <a:t> </a:t>
            </a:r>
            <a:r>
              <a:rPr lang="fr-FR" sz="1200" dirty="0" smtClean="0"/>
              <a:t>méthode </a:t>
            </a:r>
            <a:r>
              <a:rPr lang="fr-FR" sz="1200" dirty="0"/>
              <a:t>pour la qualification des besoins capacitaires régionaux et </a:t>
            </a:r>
            <a:r>
              <a:rPr lang="fr-FR" dirty="0" smtClean="0"/>
              <a:t>la </a:t>
            </a:r>
            <a:r>
              <a:rPr lang="fr-FR" sz="1200" dirty="0" smtClean="0"/>
              <a:t>préparation </a:t>
            </a:r>
            <a:r>
              <a:rPr lang="fr-FR" sz="1200" dirty="0"/>
              <a:t>de la montée en charge </a:t>
            </a:r>
            <a:r>
              <a:rPr lang="fr-FR" sz="1200" dirty="0" smtClean="0"/>
              <a:t>pluriannuelle </a:t>
            </a:r>
            <a:r>
              <a:rPr lang="fr-FR" sz="1200" dirty="0"/>
              <a:t>en vue du PRS </a:t>
            </a:r>
            <a:r>
              <a:rPr lang="fr-FR" sz="1200" dirty="0" smtClean="0"/>
              <a:t>2023-2028, privilégiant </a:t>
            </a:r>
            <a:r>
              <a:rPr lang="fr-FR" sz="1200" dirty="0"/>
              <a:t>les </a:t>
            </a:r>
            <a:r>
              <a:rPr lang="fr-FR" sz="1200" dirty="0" smtClean="0"/>
              <a:t>ouvertures </a:t>
            </a:r>
            <a:r>
              <a:rPr lang="fr-FR" sz="1200" dirty="0"/>
              <a:t>de lits des plateaux de soins </a:t>
            </a:r>
            <a:r>
              <a:rPr lang="fr-FR" sz="1200" dirty="0" smtClean="0"/>
              <a:t>critiques existants</a:t>
            </a:r>
          </a:p>
          <a:p>
            <a:pPr marL="361950" lvl="1" indent="-361950">
              <a:spcBef>
                <a:spcPts val="0"/>
              </a:spcBef>
              <a:spcAft>
                <a:spcPts val="0"/>
              </a:spcAft>
              <a:buNone/>
            </a:pPr>
            <a:endParaRPr lang="fr-FR" dirty="0"/>
          </a:p>
          <a:p>
            <a:pPr marL="350838" lvl="2" indent="-257175">
              <a:spcBef>
                <a:spcPts val="0"/>
              </a:spcBef>
              <a:spcAft>
                <a:spcPts val="0"/>
              </a:spcAft>
            </a:pPr>
            <a:r>
              <a:rPr lang="fr-FR" sz="1400" b="1" dirty="0" smtClean="0"/>
              <a:t>Poursuite et lancement d’actions inscrites dans la FDR en 2022</a:t>
            </a:r>
          </a:p>
          <a:p>
            <a:pPr marL="363538" lvl="2" indent="0">
              <a:spcBef>
                <a:spcPts val="0"/>
              </a:spcBef>
              <a:spcAft>
                <a:spcPts val="0"/>
              </a:spcAft>
              <a:buNone/>
            </a:pPr>
            <a:r>
              <a:rPr lang="fr-FR" sz="1200" dirty="0" smtClean="0"/>
              <a:t>Axe </a:t>
            </a:r>
            <a:r>
              <a:rPr lang="fr-FR" sz="1200" dirty="0"/>
              <a:t>1.1.3 construction du cadre des unités de soins renforcées</a:t>
            </a:r>
          </a:p>
          <a:p>
            <a:pPr lvl="1" indent="0">
              <a:spcBef>
                <a:spcPts val="0"/>
              </a:spcBef>
              <a:spcAft>
                <a:spcPts val="0"/>
              </a:spcAft>
              <a:buNone/>
            </a:pPr>
            <a:r>
              <a:rPr lang="fr-FR" dirty="0" smtClean="0"/>
              <a:t>Axe </a:t>
            </a:r>
            <a:r>
              <a:rPr lang="fr-FR" dirty="0"/>
              <a:t>1.2 renforcer les actions transversales de qualité et sécurité des </a:t>
            </a:r>
            <a:r>
              <a:rPr lang="fr-FR" dirty="0" smtClean="0"/>
              <a:t>soins </a:t>
            </a:r>
            <a:endParaRPr lang="fr-FR" dirty="0"/>
          </a:p>
          <a:p>
            <a:pPr lvl="1" indent="0">
              <a:spcBef>
                <a:spcPts val="0"/>
              </a:spcBef>
              <a:spcAft>
                <a:spcPts val="0"/>
              </a:spcAft>
              <a:buNone/>
            </a:pPr>
            <a:r>
              <a:rPr lang="fr-FR" dirty="0" smtClean="0"/>
              <a:t>Axe 1.3 adapter le modèle de financement aux enjeux d’organisation de la filière</a:t>
            </a:r>
          </a:p>
          <a:p>
            <a:pPr lvl="1" indent="0">
              <a:spcBef>
                <a:spcPts val="0"/>
              </a:spcBef>
              <a:spcAft>
                <a:spcPts val="0"/>
              </a:spcAft>
              <a:buNone/>
            </a:pPr>
            <a:r>
              <a:rPr lang="fr-FR" dirty="0" smtClean="0"/>
              <a:t>Axe 3 : lever les fortes tensions sur les ressources humaines médicales et paramédicales</a:t>
            </a:r>
          </a:p>
          <a:p>
            <a:pPr lvl="3"/>
            <a:r>
              <a:rPr lang="fr-FR" sz="1100" dirty="0" smtClean="0"/>
              <a:t>Réalisation de l’évaluation de la lourdeur de la charge en soins des infirmiers de réanimation</a:t>
            </a:r>
          </a:p>
          <a:p>
            <a:pPr marL="360000" lvl="2" indent="0">
              <a:buNone/>
            </a:pPr>
            <a:r>
              <a:rPr lang="fr-FR" sz="1200" dirty="0" smtClean="0"/>
              <a:t>Axe </a:t>
            </a:r>
            <a:r>
              <a:rPr lang="fr-FR" sz="1200" dirty="0"/>
              <a:t>5 </a:t>
            </a:r>
            <a:r>
              <a:rPr lang="fr-FR" sz="1200" dirty="0" smtClean="0"/>
              <a:t>: organiser la capacité d’adaptation de l’offre de soins critiques pour faire face aux situations sanitaires exceptionnelles </a:t>
            </a:r>
          </a:p>
          <a:p>
            <a:pPr lvl="3"/>
            <a:r>
              <a:rPr lang="fr-FR" sz="1000" dirty="0" smtClean="0"/>
              <a:t>actualisation du plan </a:t>
            </a:r>
            <a:r>
              <a:rPr lang="fr-FR" sz="1000" dirty="0" err="1"/>
              <a:t>Orsan</a:t>
            </a:r>
            <a:r>
              <a:rPr lang="fr-FR" sz="1000" dirty="0"/>
              <a:t> </a:t>
            </a:r>
            <a:r>
              <a:rPr lang="fr-FR" sz="1000" dirty="0" smtClean="0"/>
              <a:t>dont </a:t>
            </a:r>
            <a:r>
              <a:rPr lang="fr-FR" sz="1000" dirty="0"/>
              <a:t>dispositif spécifique </a:t>
            </a:r>
            <a:r>
              <a:rPr lang="fr-FR" sz="1000" dirty="0" smtClean="0"/>
              <a:t>transversal « ORSAN soins critiques »</a:t>
            </a:r>
          </a:p>
          <a:p>
            <a:pPr marL="360000" lvl="2" indent="0">
              <a:buNone/>
            </a:pPr>
            <a:endParaRPr lang="fr-FR" sz="700" dirty="0" smtClean="0"/>
          </a:p>
          <a:p>
            <a:pPr marL="363538" lvl="2" indent="-269875">
              <a:buFont typeface="Arial" panose="020B0604020202020204" pitchFamily="34" charset="0"/>
              <a:buChar char="•"/>
            </a:pPr>
            <a:r>
              <a:rPr lang="fr-FR" sz="1400" b="1" dirty="0" smtClean="0"/>
              <a:t>Comité de suivi </a:t>
            </a:r>
            <a:r>
              <a:rPr lang="fr-FR" sz="1400" b="1" dirty="0" smtClean="0"/>
              <a:t>de </a:t>
            </a:r>
            <a:r>
              <a:rPr lang="fr-FR" sz="1400" b="1" dirty="0" smtClean="0"/>
              <a:t>la FDR </a:t>
            </a:r>
            <a:r>
              <a:rPr lang="fr-FR" sz="1400" dirty="0" smtClean="0"/>
              <a:t>associant les acteurs, les fédérations hospitalières </a:t>
            </a:r>
            <a:endParaRPr lang="fr-FR" sz="1400" dirty="0"/>
          </a:p>
          <a:p>
            <a:endParaRPr lang="fr-FR" sz="1200" dirty="0"/>
          </a:p>
          <a:p>
            <a:endParaRPr lang="fr-FR" sz="1200" dirty="0"/>
          </a:p>
        </p:txBody>
      </p:sp>
      <p:sp>
        <p:nvSpPr>
          <p:cNvPr id="7" name="Espace réservé du pied de page 6"/>
          <p:cNvSpPr>
            <a:spLocks noGrp="1"/>
          </p:cNvSpPr>
          <p:nvPr>
            <p:ph type="ftr" sz="quarter" idx="3"/>
          </p:nvPr>
        </p:nvSpPr>
        <p:spPr>
          <a:xfrm>
            <a:off x="3264069" y="-25329"/>
            <a:ext cx="5879931" cy="360000"/>
          </a:xfrm>
        </p:spPr>
        <p:txBody>
          <a:bodyPr/>
          <a:lstStyle/>
          <a:p>
            <a:r>
              <a:rPr lang="fr-FR" dirty="0" smtClean="0"/>
              <a:t>Direction générale de l’offre de soins</a:t>
            </a:r>
            <a:endParaRPr lang="fr-FR" dirty="0"/>
          </a:p>
        </p:txBody>
      </p:sp>
      <p:sp>
        <p:nvSpPr>
          <p:cNvPr id="11" name="Titre 4"/>
          <p:cNvSpPr>
            <a:spLocks noGrp="1"/>
          </p:cNvSpPr>
          <p:nvPr>
            <p:ph type="title"/>
          </p:nvPr>
        </p:nvSpPr>
        <p:spPr>
          <a:xfrm>
            <a:off x="683568" y="372524"/>
            <a:ext cx="8801992" cy="539991"/>
          </a:xfrm>
        </p:spPr>
        <p:txBody>
          <a:bodyPr>
            <a:noAutofit/>
          </a:bodyPr>
          <a:lstStyle/>
          <a:p>
            <a:r>
              <a:rPr lang="fr-FR" sz="1800" dirty="0" smtClean="0"/>
              <a:t>Actions de la feuille de route en lien avec la réforme des autorisations</a:t>
            </a:r>
            <a:endParaRPr lang="fr-FR" sz="1800" dirty="0"/>
          </a:p>
        </p:txBody>
      </p:sp>
    </p:spTree>
    <p:extLst>
      <p:ext uri="{BB962C8B-B14F-4D97-AF65-F5344CB8AC3E}">
        <p14:creationId xmlns:p14="http://schemas.microsoft.com/office/powerpoint/2010/main" val="345589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13/06/2022</a:t>
            </a:fld>
            <a:endParaRPr lang="fr-FR" cap="all" dirty="0"/>
          </a:p>
        </p:txBody>
      </p:sp>
      <p:sp>
        <p:nvSpPr>
          <p:cNvPr id="6" name="Titre 5"/>
          <p:cNvSpPr>
            <a:spLocks noGrp="1"/>
          </p:cNvSpPr>
          <p:nvPr>
            <p:ph type="title"/>
          </p:nvPr>
        </p:nvSpPr>
        <p:spPr>
          <a:xfrm>
            <a:off x="513414" y="555486"/>
            <a:ext cx="8264434" cy="539991"/>
          </a:xfrm>
        </p:spPr>
        <p:txBody>
          <a:bodyPr>
            <a:normAutofit/>
          </a:bodyPr>
          <a:lstStyle/>
          <a:p>
            <a:r>
              <a:rPr lang="fr-FR" sz="1800" dirty="0" smtClean="0"/>
              <a:t>Les constats principaux des besoins de réforme avant-crise</a:t>
            </a:r>
            <a:endParaRPr lang="fr-FR" sz="1800" dirty="0"/>
          </a:p>
        </p:txBody>
      </p:sp>
      <p:sp>
        <p:nvSpPr>
          <p:cNvPr id="8" name="Espace réservé du pied de page 7"/>
          <p:cNvSpPr>
            <a:spLocks noGrp="1"/>
          </p:cNvSpPr>
          <p:nvPr>
            <p:ph type="ftr" sz="quarter" idx="3"/>
          </p:nvPr>
        </p:nvSpPr>
        <p:spPr/>
        <p:txBody>
          <a:bodyPr/>
          <a:lstStyle/>
          <a:p>
            <a:r>
              <a:rPr lang="fr-FR" dirty="0" smtClean="0"/>
              <a:t>Direction générale de l’offre de soins</a:t>
            </a:r>
            <a:endParaRPr lang="fr-FR" dirty="0"/>
          </a:p>
        </p:txBody>
      </p:sp>
      <p:sp>
        <p:nvSpPr>
          <p:cNvPr id="39" name="Rectangle 38">
            <a:extLst>
              <a:ext uri="{FF2B5EF4-FFF2-40B4-BE49-F238E27FC236}">
                <a16:creationId xmlns:a16="http://schemas.microsoft.com/office/drawing/2014/main" id="{5F9A641A-84E0-4470-8521-4F72E4A78389}"/>
              </a:ext>
            </a:extLst>
          </p:cNvPr>
          <p:cNvSpPr/>
          <p:nvPr/>
        </p:nvSpPr>
        <p:spPr>
          <a:xfrm>
            <a:off x="478826" y="1223686"/>
            <a:ext cx="8125621" cy="3220272"/>
          </a:xfrm>
          <a:prstGeom prst="rect">
            <a:avLst/>
          </a:prstGeom>
          <a:solidFill>
            <a:schemeClr val="accent1">
              <a:lumMod val="25000"/>
              <a:lumOff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fr-FR" sz="1400" dirty="0">
                <a:solidFill>
                  <a:schemeClr val="accent1"/>
                </a:solidFill>
              </a:rPr>
              <a:t>Au</a:t>
            </a:r>
            <a:r>
              <a:rPr lang="fr-FR" sz="1400" dirty="0">
                <a:solidFill>
                  <a:schemeClr val="accent1">
                    <a:lumMod val="50000"/>
                  </a:schemeClr>
                </a:solidFill>
              </a:rPr>
              <a:t> début des travaux fin 2018, le bilan partagé a souligné les </a:t>
            </a:r>
            <a:r>
              <a:rPr lang="fr-FR" sz="1400" dirty="0" smtClean="0">
                <a:solidFill>
                  <a:schemeClr val="accent1">
                    <a:lumMod val="50000"/>
                  </a:schemeClr>
                </a:solidFill>
              </a:rPr>
              <a:t>limites </a:t>
            </a:r>
            <a:r>
              <a:rPr lang="fr-FR" sz="1400" dirty="0">
                <a:solidFill>
                  <a:schemeClr val="accent1">
                    <a:lumMod val="50000"/>
                  </a:schemeClr>
                </a:solidFill>
              </a:rPr>
              <a:t>de la </a:t>
            </a:r>
            <a:r>
              <a:rPr lang="fr-FR" sz="1400" dirty="0" smtClean="0">
                <a:solidFill>
                  <a:schemeClr val="accent1">
                    <a:lumMod val="50000"/>
                  </a:schemeClr>
                </a:solidFill>
              </a:rPr>
              <a:t>règlementation </a:t>
            </a:r>
            <a:r>
              <a:rPr lang="fr-FR" sz="1400" dirty="0">
                <a:solidFill>
                  <a:schemeClr val="accent1">
                    <a:lumMod val="50000"/>
                  </a:schemeClr>
                </a:solidFill>
              </a:rPr>
              <a:t>actuelle :</a:t>
            </a:r>
          </a:p>
          <a:p>
            <a:pPr>
              <a:spcAft>
                <a:spcPts val="600"/>
              </a:spcAft>
            </a:pPr>
            <a:endParaRPr lang="fr-FR" sz="1400" dirty="0">
              <a:solidFill>
                <a:schemeClr val="accent1">
                  <a:lumMod val="50000"/>
                </a:schemeClr>
              </a:solidFill>
            </a:endParaRPr>
          </a:p>
          <a:p>
            <a:pPr marL="285750" indent="-285750">
              <a:spcAft>
                <a:spcPts val="600"/>
              </a:spcAft>
              <a:buFont typeface="Arial" panose="020B0604020202020204" pitchFamily="34" charset="0"/>
              <a:buChar char="•"/>
            </a:pPr>
            <a:r>
              <a:rPr lang="fr-FR" sz="1400" dirty="0">
                <a:solidFill>
                  <a:schemeClr val="accent1">
                    <a:lumMod val="50000"/>
                  </a:schemeClr>
                </a:solidFill>
              </a:rPr>
              <a:t>Un </a:t>
            </a:r>
            <a:r>
              <a:rPr lang="fr-FR" sz="1400" b="1" dirty="0">
                <a:solidFill>
                  <a:schemeClr val="accent1">
                    <a:lumMod val="50000"/>
                  </a:schemeClr>
                </a:solidFill>
              </a:rPr>
              <a:t>dispositif segmenté </a:t>
            </a:r>
            <a:r>
              <a:rPr lang="fr-FR" sz="1400" dirty="0">
                <a:solidFill>
                  <a:schemeClr val="accent1">
                    <a:lumMod val="50000"/>
                  </a:schemeClr>
                </a:solidFill>
              </a:rPr>
              <a:t>« réanimation – soins intensifs - surveillance continue » ne permettant pas une approche unifiée, combinée et graduée </a:t>
            </a:r>
            <a:r>
              <a:rPr lang="fr-FR" sz="1400" dirty="0" smtClean="0">
                <a:solidFill>
                  <a:schemeClr val="accent1">
                    <a:lumMod val="50000"/>
                  </a:schemeClr>
                </a:solidFill>
              </a:rPr>
              <a:t>de la filière de soins </a:t>
            </a:r>
            <a:r>
              <a:rPr lang="fr-FR" sz="1400" dirty="0">
                <a:solidFill>
                  <a:schemeClr val="accent1">
                    <a:lumMod val="50000"/>
                  </a:schemeClr>
                </a:solidFill>
              </a:rPr>
              <a:t>critiques</a:t>
            </a:r>
          </a:p>
          <a:p>
            <a:pPr marL="285750" indent="-285750">
              <a:spcAft>
                <a:spcPts val="600"/>
              </a:spcAft>
              <a:buFont typeface="Arial" panose="020B0604020202020204" pitchFamily="34" charset="0"/>
              <a:buChar char="•"/>
            </a:pPr>
            <a:endParaRPr lang="fr-FR" sz="1400" dirty="0">
              <a:solidFill>
                <a:schemeClr val="accent1">
                  <a:lumMod val="50000"/>
                </a:schemeClr>
              </a:solidFill>
            </a:endParaRPr>
          </a:p>
          <a:p>
            <a:pPr marL="285750" indent="-285750">
              <a:spcAft>
                <a:spcPts val="600"/>
              </a:spcAft>
              <a:buFont typeface="Arial" panose="020B0604020202020204" pitchFamily="34" charset="0"/>
              <a:buChar char="•"/>
            </a:pPr>
            <a:r>
              <a:rPr lang="fr-FR" sz="1400" dirty="0">
                <a:solidFill>
                  <a:schemeClr val="accent1">
                    <a:lumMod val="50000"/>
                  </a:schemeClr>
                </a:solidFill>
              </a:rPr>
              <a:t>Une </a:t>
            </a:r>
            <a:r>
              <a:rPr lang="fr-FR" sz="1400" b="1" dirty="0">
                <a:solidFill>
                  <a:schemeClr val="accent1">
                    <a:lumMod val="50000"/>
                  </a:schemeClr>
                </a:solidFill>
              </a:rPr>
              <a:t>régulation </a:t>
            </a:r>
            <a:r>
              <a:rPr lang="fr-FR" sz="1400" dirty="0">
                <a:solidFill>
                  <a:schemeClr val="accent1">
                    <a:lumMod val="50000"/>
                  </a:schemeClr>
                </a:solidFill>
              </a:rPr>
              <a:t>de l’offre de soins critiques régionale </a:t>
            </a:r>
            <a:r>
              <a:rPr lang="fr-FR" sz="1400" b="1" dirty="0">
                <a:solidFill>
                  <a:schemeClr val="accent1">
                    <a:lumMod val="50000"/>
                  </a:schemeClr>
                </a:solidFill>
              </a:rPr>
              <a:t>limitée aux implantations de réanimation </a:t>
            </a:r>
          </a:p>
          <a:p>
            <a:pPr marL="285750" indent="-285750">
              <a:spcAft>
                <a:spcPts val="600"/>
              </a:spcAft>
              <a:buFont typeface="Arial" panose="020B0604020202020204" pitchFamily="34" charset="0"/>
              <a:buChar char="•"/>
            </a:pPr>
            <a:endParaRPr lang="fr-FR" sz="1400" dirty="0">
              <a:solidFill>
                <a:schemeClr val="accent1">
                  <a:lumMod val="50000"/>
                </a:schemeClr>
              </a:solidFill>
            </a:endParaRPr>
          </a:p>
          <a:p>
            <a:pPr marL="285750" indent="-285750">
              <a:spcAft>
                <a:spcPts val="600"/>
              </a:spcAft>
              <a:buFont typeface="Arial" panose="020B0604020202020204" pitchFamily="34" charset="0"/>
              <a:buChar char="•"/>
            </a:pPr>
            <a:r>
              <a:rPr lang="fr-FR" sz="1400" dirty="0">
                <a:solidFill>
                  <a:schemeClr val="accent1">
                    <a:lumMod val="50000"/>
                  </a:schemeClr>
                </a:solidFill>
              </a:rPr>
              <a:t>Des </a:t>
            </a:r>
            <a:r>
              <a:rPr lang="fr-FR" sz="1400" b="1" dirty="0">
                <a:solidFill>
                  <a:schemeClr val="accent1">
                    <a:lumMod val="50000"/>
                  </a:schemeClr>
                </a:solidFill>
              </a:rPr>
              <a:t>dispositions succinctes « soins intensifs</a:t>
            </a:r>
            <a:r>
              <a:rPr lang="fr-FR" sz="1400" dirty="0">
                <a:solidFill>
                  <a:schemeClr val="accent1">
                    <a:lumMod val="50000"/>
                  </a:schemeClr>
                </a:solidFill>
              </a:rPr>
              <a:t> » (hors USIC) et « </a:t>
            </a:r>
            <a:r>
              <a:rPr lang="fr-FR" sz="1400" b="1" dirty="0">
                <a:solidFill>
                  <a:schemeClr val="accent1">
                    <a:lumMod val="50000"/>
                  </a:schemeClr>
                </a:solidFill>
              </a:rPr>
              <a:t>surveillance continue</a:t>
            </a:r>
            <a:r>
              <a:rPr lang="fr-FR" sz="1400" dirty="0">
                <a:solidFill>
                  <a:schemeClr val="accent1">
                    <a:lumMod val="50000"/>
                  </a:schemeClr>
                </a:solidFill>
              </a:rPr>
              <a:t> » n’encadrant pas suffisamment le fonctionnement des unités et un dispositif de reconnaissance contractuelle par les ARS sans lisibilité et évaluation sur l’organisation de ces activités au sein des établissements</a:t>
            </a:r>
          </a:p>
        </p:txBody>
      </p:sp>
    </p:spTree>
    <p:extLst>
      <p:ext uri="{BB962C8B-B14F-4D97-AF65-F5344CB8AC3E}">
        <p14:creationId xmlns:p14="http://schemas.microsoft.com/office/powerpoint/2010/main" val="4068754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4" name="Espace réservé de la date 3"/>
          <p:cNvSpPr>
            <a:spLocks noGrp="1"/>
          </p:cNvSpPr>
          <p:nvPr>
            <p:ph type="dt" sz="half" idx="2"/>
          </p:nvPr>
        </p:nvSpPr>
        <p:spPr/>
        <p:txBody>
          <a:bodyPr/>
          <a:lstStyle/>
          <a:p>
            <a:fld id="{0597CDB5-73DC-8641-8CC1-FAD9379FD627}" type="datetime1">
              <a:rPr lang="fr-FR" cap="all" smtClean="0"/>
              <a:pPr/>
              <a:t>13/06/2022</a:t>
            </a:fld>
            <a:endParaRPr lang="fr-FR" cap="all" dirty="0"/>
          </a:p>
        </p:txBody>
      </p:sp>
      <p:sp>
        <p:nvSpPr>
          <p:cNvPr id="6" name="Titre 5"/>
          <p:cNvSpPr>
            <a:spLocks noGrp="1"/>
          </p:cNvSpPr>
          <p:nvPr>
            <p:ph type="title"/>
          </p:nvPr>
        </p:nvSpPr>
        <p:spPr>
          <a:xfrm>
            <a:off x="719137" y="603886"/>
            <a:ext cx="8424863" cy="539991"/>
          </a:xfrm>
        </p:spPr>
        <p:txBody>
          <a:bodyPr>
            <a:normAutofit/>
          </a:bodyPr>
          <a:lstStyle/>
          <a:p>
            <a:r>
              <a:rPr lang="fr-FR" sz="1800" dirty="0" smtClean="0"/>
              <a:t>Les points clefs issus du RETEX soins critiques de la crise COVID19</a:t>
            </a:r>
            <a:endParaRPr lang="fr-FR" sz="1800" dirty="0"/>
          </a:p>
        </p:txBody>
      </p:sp>
      <p:sp>
        <p:nvSpPr>
          <p:cNvPr id="8" name="Espace réservé du pied de page 7"/>
          <p:cNvSpPr>
            <a:spLocks noGrp="1"/>
          </p:cNvSpPr>
          <p:nvPr>
            <p:ph type="ftr" sz="quarter" idx="3"/>
          </p:nvPr>
        </p:nvSpPr>
        <p:spPr/>
        <p:txBody>
          <a:bodyPr/>
          <a:lstStyle/>
          <a:p>
            <a:r>
              <a:rPr lang="fr-FR" dirty="0" smtClean="0"/>
              <a:t>Direction générale de l’offre de soins</a:t>
            </a:r>
            <a:endParaRPr lang="fr-FR" dirty="0"/>
          </a:p>
        </p:txBody>
      </p:sp>
      <p:sp>
        <p:nvSpPr>
          <p:cNvPr id="39" name="Rectangle 38">
            <a:extLst>
              <a:ext uri="{FF2B5EF4-FFF2-40B4-BE49-F238E27FC236}">
                <a16:creationId xmlns:a16="http://schemas.microsoft.com/office/drawing/2014/main" id="{5F9A641A-84E0-4470-8521-4F72E4A78389}"/>
              </a:ext>
            </a:extLst>
          </p:cNvPr>
          <p:cNvSpPr/>
          <p:nvPr/>
        </p:nvSpPr>
        <p:spPr>
          <a:xfrm>
            <a:off x="395784" y="1203545"/>
            <a:ext cx="8352929" cy="3456384"/>
          </a:xfrm>
          <a:prstGeom prst="rect">
            <a:avLst/>
          </a:prstGeom>
          <a:solidFill>
            <a:schemeClr val="accent1">
              <a:lumMod val="25000"/>
              <a:lumOff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fr-FR" sz="1400" dirty="0" smtClean="0">
                <a:solidFill>
                  <a:schemeClr val="accent1">
                    <a:lumMod val="50000"/>
                  </a:schemeClr>
                </a:solidFill>
              </a:rPr>
              <a:t>Besoin </a:t>
            </a:r>
            <a:r>
              <a:rPr lang="fr-FR" sz="1400" dirty="0">
                <a:solidFill>
                  <a:schemeClr val="accent1">
                    <a:lumMod val="50000"/>
                  </a:schemeClr>
                </a:solidFill>
              </a:rPr>
              <a:t>de </a:t>
            </a:r>
            <a:r>
              <a:rPr lang="fr-FR" sz="1400" b="1" dirty="0">
                <a:solidFill>
                  <a:schemeClr val="accent1">
                    <a:lumMod val="50000"/>
                  </a:schemeClr>
                </a:solidFill>
              </a:rPr>
              <a:t>plus de flexibilité </a:t>
            </a:r>
            <a:r>
              <a:rPr lang="fr-FR" sz="1400" b="1" dirty="0" smtClean="0">
                <a:solidFill>
                  <a:schemeClr val="accent1">
                    <a:lumMod val="50000"/>
                  </a:schemeClr>
                </a:solidFill>
              </a:rPr>
              <a:t>de </a:t>
            </a:r>
            <a:r>
              <a:rPr lang="fr-FR" sz="1400" b="1" dirty="0">
                <a:solidFill>
                  <a:schemeClr val="accent1">
                    <a:lumMod val="50000"/>
                  </a:schemeClr>
                </a:solidFill>
              </a:rPr>
              <a:t>l’offre de soins de réanimation </a:t>
            </a:r>
            <a:r>
              <a:rPr lang="fr-FR" sz="1400" dirty="0">
                <a:solidFill>
                  <a:schemeClr val="accent1">
                    <a:lumMod val="50000"/>
                  </a:schemeClr>
                </a:solidFill>
              </a:rPr>
              <a:t>par territoire </a:t>
            </a:r>
          </a:p>
          <a:p>
            <a:pPr marL="439738" indent="-171450">
              <a:buFont typeface="Wingdings" panose="05000000000000000000" pitchFamily="2" charset="2"/>
              <a:buChar char="è"/>
            </a:pPr>
            <a:r>
              <a:rPr lang="fr-FR" sz="1200" dirty="0" smtClean="0">
                <a:solidFill>
                  <a:schemeClr val="accent1">
                    <a:lumMod val="50000"/>
                  </a:schemeClr>
                </a:solidFill>
              </a:rPr>
              <a:t> adaptation capacitaire tenant compte des besoins par </a:t>
            </a:r>
            <a:r>
              <a:rPr lang="fr-FR" sz="1200" dirty="0">
                <a:solidFill>
                  <a:schemeClr val="accent1">
                    <a:lumMod val="50000"/>
                  </a:schemeClr>
                </a:solidFill>
              </a:rPr>
              <a:t>territoire (spécificités locales, fluctuations saisonnières)</a:t>
            </a:r>
          </a:p>
          <a:p>
            <a:pPr marL="439738" indent="-171450">
              <a:buFont typeface="Wingdings" panose="05000000000000000000" pitchFamily="2" charset="2"/>
              <a:buChar char="è"/>
            </a:pPr>
            <a:r>
              <a:rPr lang="fr-FR" sz="1200" dirty="0" smtClean="0">
                <a:solidFill>
                  <a:schemeClr val="accent1">
                    <a:lumMod val="50000"/>
                  </a:schemeClr>
                </a:solidFill>
              </a:rPr>
              <a:t> plasticité </a:t>
            </a:r>
            <a:r>
              <a:rPr lang="fr-FR" sz="1200" dirty="0">
                <a:solidFill>
                  <a:schemeClr val="accent1">
                    <a:lumMod val="50000"/>
                  </a:schemeClr>
                </a:solidFill>
              </a:rPr>
              <a:t>capacitaire en cas de crise </a:t>
            </a:r>
            <a:r>
              <a:rPr lang="fr-FR" sz="1200" dirty="0" smtClean="0">
                <a:solidFill>
                  <a:schemeClr val="accent1">
                    <a:lumMod val="50000"/>
                  </a:schemeClr>
                </a:solidFill>
              </a:rPr>
              <a:t>nécessitant l’identification des </a:t>
            </a:r>
            <a:r>
              <a:rPr lang="fr-FR" sz="1200" dirty="0">
                <a:solidFill>
                  <a:schemeClr val="accent1">
                    <a:lumMod val="50000"/>
                  </a:schemeClr>
                </a:solidFill>
              </a:rPr>
              <a:t>lits transformables en « réa. éphémères</a:t>
            </a:r>
            <a:r>
              <a:rPr lang="fr-FR" sz="1200" dirty="0" smtClean="0">
                <a:solidFill>
                  <a:schemeClr val="accent1">
                    <a:lumMod val="50000"/>
                  </a:schemeClr>
                </a:solidFill>
              </a:rPr>
              <a:t>»</a:t>
            </a:r>
            <a:r>
              <a:rPr lang="fr-FR" sz="1200" dirty="0">
                <a:solidFill>
                  <a:schemeClr val="accent1">
                    <a:lumMod val="50000"/>
                  </a:schemeClr>
                </a:solidFill>
              </a:rPr>
              <a:t>  </a:t>
            </a:r>
            <a:endParaRPr lang="fr-FR" sz="1200" dirty="0" smtClean="0"/>
          </a:p>
          <a:p>
            <a:pPr marL="742950" lvl="1" indent="-285750">
              <a:buFont typeface="Arial" panose="020B0604020202020204" pitchFamily="34" charset="0"/>
              <a:buChar char="•"/>
            </a:pPr>
            <a:endParaRPr lang="fr-FR" sz="1200" dirty="0"/>
          </a:p>
          <a:p>
            <a:pPr marL="285750" indent="-285750">
              <a:spcAft>
                <a:spcPts val="600"/>
              </a:spcAft>
              <a:buFont typeface="Arial" panose="020B0604020202020204" pitchFamily="34" charset="0"/>
              <a:buChar char="•"/>
            </a:pPr>
            <a:r>
              <a:rPr lang="fr-FR" sz="1400" dirty="0">
                <a:solidFill>
                  <a:schemeClr val="accent1">
                    <a:lumMod val="50000"/>
                  </a:schemeClr>
                </a:solidFill>
              </a:rPr>
              <a:t>Besoin de </a:t>
            </a:r>
            <a:r>
              <a:rPr lang="fr-FR" sz="1400" b="1" dirty="0" smtClean="0">
                <a:solidFill>
                  <a:schemeClr val="accent1">
                    <a:lumMod val="50000"/>
                  </a:schemeClr>
                </a:solidFill>
              </a:rPr>
              <a:t>renforcer </a:t>
            </a:r>
            <a:r>
              <a:rPr lang="fr-FR" sz="1400" dirty="0" smtClean="0">
                <a:solidFill>
                  <a:schemeClr val="accent1">
                    <a:lumMod val="50000"/>
                  </a:schemeClr>
                </a:solidFill>
              </a:rPr>
              <a:t>l’attractivité </a:t>
            </a:r>
            <a:r>
              <a:rPr lang="fr-FR" sz="1400" dirty="0">
                <a:solidFill>
                  <a:schemeClr val="accent1">
                    <a:lumMod val="50000"/>
                  </a:schemeClr>
                </a:solidFill>
              </a:rPr>
              <a:t>des </a:t>
            </a:r>
            <a:r>
              <a:rPr lang="fr-FR" sz="1400" b="1" dirty="0" smtClean="0">
                <a:solidFill>
                  <a:schemeClr val="accent1">
                    <a:lumMod val="50000"/>
                  </a:schemeClr>
                </a:solidFill>
              </a:rPr>
              <a:t>ressources humaines </a:t>
            </a:r>
            <a:r>
              <a:rPr lang="fr-FR" sz="1400" dirty="0" smtClean="0">
                <a:solidFill>
                  <a:schemeClr val="accent1">
                    <a:lumMod val="50000"/>
                  </a:schemeClr>
                </a:solidFill>
              </a:rPr>
              <a:t>nécessaires </a:t>
            </a:r>
            <a:r>
              <a:rPr lang="fr-FR" sz="1400" dirty="0">
                <a:solidFill>
                  <a:schemeClr val="accent1">
                    <a:lumMod val="50000"/>
                  </a:schemeClr>
                </a:solidFill>
              </a:rPr>
              <a:t>aux soins de </a:t>
            </a:r>
            <a:r>
              <a:rPr lang="fr-FR" sz="1400" dirty="0" smtClean="0">
                <a:solidFill>
                  <a:schemeClr val="accent1">
                    <a:lumMod val="50000"/>
                  </a:schemeClr>
                </a:solidFill>
              </a:rPr>
              <a:t>réanimation</a:t>
            </a:r>
            <a:endParaRPr lang="fr-FR" sz="1400" dirty="0">
              <a:solidFill>
                <a:schemeClr val="accent1">
                  <a:lumMod val="50000"/>
                </a:schemeClr>
              </a:solidFill>
            </a:endParaRPr>
          </a:p>
          <a:p>
            <a:pPr marL="439738" lvl="1" indent="-171450">
              <a:buFont typeface="Wingdings" panose="05000000000000000000" pitchFamily="2" charset="2"/>
              <a:buChar char="è"/>
            </a:pPr>
            <a:r>
              <a:rPr lang="fr-FR" sz="1200" dirty="0" smtClean="0">
                <a:solidFill>
                  <a:schemeClr val="accent1">
                    <a:lumMod val="50000"/>
                  </a:schemeClr>
                </a:solidFill>
              </a:rPr>
              <a:t> valorisation </a:t>
            </a:r>
            <a:r>
              <a:rPr lang="fr-FR" sz="1200" dirty="0">
                <a:solidFill>
                  <a:schemeClr val="accent1">
                    <a:lumMod val="50000"/>
                  </a:schemeClr>
                </a:solidFill>
              </a:rPr>
              <a:t>des compétences </a:t>
            </a:r>
            <a:r>
              <a:rPr lang="fr-FR" sz="1200" dirty="0" smtClean="0">
                <a:solidFill>
                  <a:schemeClr val="accent1">
                    <a:lumMod val="50000"/>
                  </a:schemeClr>
                </a:solidFill>
              </a:rPr>
              <a:t>en soins </a:t>
            </a:r>
            <a:r>
              <a:rPr lang="fr-FR" sz="1200" dirty="0">
                <a:solidFill>
                  <a:schemeClr val="accent1">
                    <a:lumMod val="50000"/>
                  </a:schemeClr>
                </a:solidFill>
              </a:rPr>
              <a:t>de </a:t>
            </a:r>
            <a:r>
              <a:rPr lang="fr-FR" sz="1200" dirty="0" smtClean="0">
                <a:solidFill>
                  <a:schemeClr val="accent1">
                    <a:lumMod val="50000"/>
                  </a:schemeClr>
                </a:solidFill>
              </a:rPr>
              <a:t>réanimation/soins critiques dans les formations </a:t>
            </a:r>
            <a:r>
              <a:rPr lang="fr-FR" sz="1200" dirty="0">
                <a:solidFill>
                  <a:schemeClr val="accent1">
                    <a:lumMod val="50000"/>
                  </a:schemeClr>
                </a:solidFill>
              </a:rPr>
              <a:t>initiale et continue </a:t>
            </a:r>
          </a:p>
          <a:p>
            <a:pPr marL="439738" lvl="1" indent="-171450">
              <a:buFont typeface="Wingdings" panose="05000000000000000000" pitchFamily="2" charset="2"/>
              <a:buChar char="è"/>
            </a:pPr>
            <a:r>
              <a:rPr lang="fr-FR" sz="1200" dirty="0" smtClean="0">
                <a:solidFill>
                  <a:schemeClr val="accent1">
                    <a:lumMod val="50000"/>
                  </a:schemeClr>
                </a:solidFill>
              </a:rPr>
              <a:t> renforcement </a:t>
            </a:r>
            <a:r>
              <a:rPr lang="fr-FR" sz="1200" dirty="0">
                <a:solidFill>
                  <a:schemeClr val="accent1">
                    <a:lumMod val="50000"/>
                  </a:schemeClr>
                </a:solidFill>
              </a:rPr>
              <a:t>des effectifs pour stabiliser les équipes</a:t>
            </a:r>
          </a:p>
          <a:p>
            <a:pPr marL="439738" lvl="1" indent="-171450">
              <a:buFont typeface="Wingdings" panose="05000000000000000000" pitchFamily="2" charset="2"/>
              <a:buChar char="è"/>
            </a:pPr>
            <a:r>
              <a:rPr lang="fr-FR" sz="1200" dirty="0" smtClean="0">
                <a:solidFill>
                  <a:schemeClr val="accent1">
                    <a:lumMod val="50000"/>
                  </a:schemeClr>
                </a:solidFill>
              </a:rPr>
              <a:t> réserve </a:t>
            </a:r>
            <a:r>
              <a:rPr lang="fr-FR" sz="1200" dirty="0">
                <a:solidFill>
                  <a:schemeClr val="accent1">
                    <a:lumMod val="50000"/>
                  </a:schemeClr>
                </a:solidFill>
              </a:rPr>
              <a:t>de compétences pour </a:t>
            </a:r>
            <a:r>
              <a:rPr lang="fr-FR" sz="1200" dirty="0" smtClean="0">
                <a:solidFill>
                  <a:schemeClr val="accent1">
                    <a:lumMod val="50000"/>
                  </a:schemeClr>
                </a:solidFill>
              </a:rPr>
              <a:t>faire face aux </a:t>
            </a:r>
            <a:r>
              <a:rPr lang="fr-FR" sz="1200" dirty="0">
                <a:solidFill>
                  <a:schemeClr val="accent1">
                    <a:lumMod val="50000"/>
                  </a:schemeClr>
                </a:solidFill>
              </a:rPr>
              <a:t>situations de crise sanitaire (renfort RH, formations accélérées)</a:t>
            </a:r>
          </a:p>
          <a:p>
            <a:pPr marL="285750" indent="-285750">
              <a:buFont typeface="Arial" panose="020B0604020202020204" pitchFamily="34" charset="0"/>
              <a:buChar char="•"/>
            </a:pPr>
            <a:endParaRPr lang="fr-FR" sz="1200" dirty="0">
              <a:solidFill>
                <a:schemeClr val="accent1">
                  <a:lumMod val="50000"/>
                </a:schemeClr>
              </a:solidFill>
            </a:endParaRPr>
          </a:p>
          <a:p>
            <a:pPr marL="285750" indent="-285750">
              <a:spcAft>
                <a:spcPts val="600"/>
              </a:spcAft>
              <a:buFont typeface="Arial" panose="020B0604020202020204" pitchFamily="34" charset="0"/>
              <a:buChar char="•"/>
            </a:pPr>
            <a:r>
              <a:rPr lang="fr-FR" sz="1400" dirty="0">
                <a:solidFill>
                  <a:schemeClr val="accent1">
                    <a:lumMod val="50000"/>
                  </a:schemeClr>
                </a:solidFill>
              </a:rPr>
              <a:t>Besoin de </a:t>
            </a:r>
            <a:r>
              <a:rPr lang="fr-FR" sz="1400" b="1" dirty="0">
                <a:solidFill>
                  <a:schemeClr val="accent1">
                    <a:lumMod val="50000"/>
                  </a:schemeClr>
                </a:solidFill>
              </a:rPr>
              <a:t>revoir l</a:t>
            </a:r>
            <a:r>
              <a:rPr lang="fr-FR" sz="1400" dirty="0">
                <a:solidFill>
                  <a:schemeClr val="accent1">
                    <a:lumMod val="50000"/>
                  </a:schemeClr>
                </a:solidFill>
              </a:rPr>
              <a:t>’</a:t>
            </a:r>
            <a:r>
              <a:rPr lang="fr-FR" sz="1400" b="1" dirty="0">
                <a:solidFill>
                  <a:schemeClr val="accent1">
                    <a:lumMod val="50000"/>
                  </a:schemeClr>
                </a:solidFill>
              </a:rPr>
              <a:t>organisation territoriale </a:t>
            </a:r>
            <a:r>
              <a:rPr lang="fr-FR" sz="1400" b="1" dirty="0" smtClean="0">
                <a:solidFill>
                  <a:schemeClr val="accent1">
                    <a:lumMod val="50000"/>
                  </a:schemeClr>
                </a:solidFill>
              </a:rPr>
              <a:t>de la filière </a:t>
            </a:r>
            <a:r>
              <a:rPr lang="fr-FR" sz="1400" dirty="0" smtClean="0">
                <a:solidFill>
                  <a:schemeClr val="accent1">
                    <a:lumMod val="50000"/>
                  </a:schemeClr>
                </a:solidFill>
              </a:rPr>
              <a:t>de </a:t>
            </a:r>
            <a:r>
              <a:rPr lang="fr-FR" sz="1400" dirty="0">
                <a:solidFill>
                  <a:schemeClr val="accent1">
                    <a:lumMod val="50000"/>
                  </a:schemeClr>
                </a:solidFill>
              </a:rPr>
              <a:t>soins </a:t>
            </a:r>
            <a:r>
              <a:rPr lang="fr-FR" sz="1400" dirty="0" smtClean="0">
                <a:solidFill>
                  <a:schemeClr val="accent1">
                    <a:lumMod val="50000"/>
                  </a:schemeClr>
                </a:solidFill>
              </a:rPr>
              <a:t>critiques</a:t>
            </a:r>
            <a:endParaRPr lang="fr-FR" sz="1400" b="1" dirty="0">
              <a:solidFill>
                <a:schemeClr val="accent1">
                  <a:lumMod val="50000"/>
                </a:schemeClr>
              </a:solidFill>
            </a:endParaRPr>
          </a:p>
          <a:p>
            <a:pPr marL="439738" lvl="1" indent="-171450">
              <a:buFont typeface="Wingdings" panose="05000000000000000000" pitchFamily="2" charset="2"/>
              <a:buChar char="è"/>
            </a:pPr>
            <a:r>
              <a:rPr lang="fr-FR" sz="1200" dirty="0" smtClean="0">
                <a:solidFill>
                  <a:schemeClr val="accent1">
                    <a:lumMod val="50000"/>
                  </a:schemeClr>
                </a:solidFill>
              </a:rPr>
              <a:t> pilotage </a:t>
            </a:r>
            <a:r>
              <a:rPr lang="fr-FR" sz="1200" dirty="0">
                <a:solidFill>
                  <a:schemeClr val="accent1">
                    <a:lumMod val="50000"/>
                  </a:schemeClr>
                </a:solidFill>
              </a:rPr>
              <a:t>de la gradation </a:t>
            </a:r>
            <a:r>
              <a:rPr lang="fr-FR" sz="1200" dirty="0" smtClean="0">
                <a:solidFill>
                  <a:schemeClr val="accent1">
                    <a:lumMod val="50000"/>
                  </a:schemeClr>
                </a:solidFill>
              </a:rPr>
              <a:t>de l’offre de </a:t>
            </a:r>
            <a:r>
              <a:rPr lang="fr-FR" sz="1200" dirty="0">
                <a:solidFill>
                  <a:schemeClr val="accent1">
                    <a:lumMod val="50000"/>
                  </a:schemeClr>
                </a:solidFill>
              </a:rPr>
              <a:t>soins critiques </a:t>
            </a:r>
            <a:endParaRPr lang="fr-FR" sz="1200" dirty="0" smtClean="0">
              <a:solidFill>
                <a:schemeClr val="accent1">
                  <a:lumMod val="50000"/>
                </a:schemeClr>
              </a:solidFill>
            </a:endParaRPr>
          </a:p>
          <a:p>
            <a:pPr marL="439738" lvl="1" indent="-171450">
              <a:buFont typeface="Wingdings" panose="05000000000000000000" pitchFamily="2" charset="2"/>
              <a:buChar char="è"/>
            </a:pPr>
            <a:r>
              <a:rPr lang="fr-FR" sz="1200" dirty="0" smtClean="0">
                <a:solidFill>
                  <a:schemeClr val="accent1">
                    <a:lumMod val="50000"/>
                  </a:schemeClr>
                </a:solidFill>
              </a:rPr>
              <a:t>coopérations </a:t>
            </a:r>
            <a:r>
              <a:rPr lang="fr-FR" sz="1200" dirty="0">
                <a:solidFill>
                  <a:schemeClr val="accent1">
                    <a:lumMod val="50000"/>
                  </a:schemeClr>
                </a:solidFill>
              </a:rPr>
              <a:t>opérationnelles des acteurs public-public et public-privé</a:t>
            </a:r>
          </a:p>
          <a:p>
            <a:pPr marL="439738" lvl="1" indent="-171450">
              <a:buFont typeface="Wingdings" panose="05000000000000000000" pitchFamily="2" charset="2"/>
              <a:buChar char="è"/>
            </a:pPr>
            <a:r>
              <a:rPr lang="fr-FR" sz="1200" dirty="0" smtClean="0">
                <a:solidFill>
                  <a:schemeClr val="accent1">
                    <a:lumMod val="50000"/>
                  </a:schemeClr>
                </a:solidFill>
              </a:rPr>
              <a:t> gestion </a:t>
            </a:r>
            <a:r>
              <a:rPr lang="fr-FR" sz="1200" dirty="0">
                <a:solidFill>
                  <a:schemeClr val="accent1">
                    <a:lumMod val="50000"/>
                  </a:schemeClr>
                </a:solidFill>
              </a:rPr>
              <a:t>des flux de patients </a:t>
            </a:r>
            <a:r>
              <a:rPr lang="fr-FR" sz="1200" dirty="0" smtClean="0">
                <a:solidFill>
                  <a:schemeClr val="accent1">
                    <a:lumMod val="50000"/>
                  </a:schemeClr>
                </a:solidFill>
              </a:rPr>
              <a:t>avec </a:t>
            </a:r>
            <a:r>
              <a:rPr lang="fr-FR" sz="1200" dirty="0">
                <a:solidFill>
                  <a:schemeClr val="accent1">
                    <a:lumMod val="50000"/>
                  </a:schemeClr>
                </a:solidFill>
              </a:rPr>
              <a:t>les activités d’amont et d’aval des soins critiques</a:t>
            </a:r>
          </a:p>
          <a:p>
            <a:pPr marL="439738" lvl="1" indent="-171450">
              <a:buFont typeface="Wingdings" panose="05000000000000000000" pitchFamily="2" charset="2"/>
              <a:buChar char="è"/>
            </a:pPr>
            <a:r>
              <a:rPr lang="fr-FR" sz="1200" dirty="0" smtClean="0">
                <a:solidFill>
                  <a:schemeClr val="accent1">
                    <a:lumMod val="50000"/>
                  </a:schemeClr>
                </a:solidFill>
              </a:rPr>
              <a:t> dispositif </a:t>
            </a:r>
            <a:r>
              <a:rPr lang="fr-FR" sz="1200" dirty="0">
                <a:solidFill>
                  <a:schemeClr val="accent1">
                    <a:lumMod val="50000"/>
                  </a:schemeClr>
                </a:solidFill>
              </a:rPr>
              <a:t>de régulation des lits et des transports</a:t>
            </a:r>
          </a:p>
          <a:p>
            <a:pPr marL="439738" lvl="1" indent="-171450">
              <a:buFont typeface="Wingdings" panose="05000000000000000000" pitchFamily="2" charset="2"/>
              <a:buChar char="è"/>
            </a:pPr>
            <a:r>
              <a:rPr lang="fr-FR" sz="1200" dirty="0" smtClean="0">
                <a:solidFill>
                  <a:schemeClr val="accent1">
                    <a:lumMod val="50000"/>
                  </a:schemeClr>
                </a:solidFill>
              </a:rPr>
              <a:t> dispositif </a:t>
            </a:r>
            <a:r>
              <a:rPr lang="fr-FR" sz="1200" dirty="0">
                <a:solidFill>
                  <a:schemeClr val="accent1">
                    <a:lumMod val="50000"/>
                  </a:schemeClr>
                </a:solidFill>
              </a:rPr>
              <a:t>de partage d’informations : indicateurs d’activité et de qualité des soins</a:t>
            </a:r>
          </a:p>
        </p:txBody>
      </p:sp>
    </p:spTree>
    <p:extLst>
      <p:ext uri="{BB962C8B-B14F-4D97-AF65-F5344CB8AC3E}">
        <p14:creationId xmlns:p14="http://schemas.microsoft.com/office/powerpoint/2010/main" val="11716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467543" y="1086957"/>
            <a:ext cx="8281169" cy="3357002"/>
          </a:xfr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r>
              <a:rPr lang="fr-FR" dirty="0" smtClean="0">
                <a:solidFill>
                  <a:prstClr val="black"/>
                </a:solidFill>
                <a:latin typeface="+mj-lt"/>
              </a:rPr>
              <a:t>Axe </a:t>
            </a:r>
            <a:r>
              <a:rPr lang="fr-FR" dirty="0">
                <a:solidFill>
                  <a:prstClr val="black"/>
                </a:solidFill>
                <a:latin typeface="+mj-lt"/>
              </a:rPr>
              <a:t>1 : </a:t>
            </a:r>
            <a:r>
              <a:rPr lang="fr-FR" b="1" dirty="0">
                <a:solidFill>
                  <a:prstClr val="black"/>
                </a:solidFill>
                <a:latin typeface="+mj-lt"/>
              </a:rPr>
              <a:t>Bâtir une véritable filière de soins critiques </a:t>
            </a:r>
          </a:p>
          <a:p>
            <a:pPr marL="457200" lvl="1">
              <a:spcBef>
                <a:spcPts val="0"/>
              </a:spcBef>
              <a:spcAft>
                <a:spcPts val="0"/>
              </a:spcAft>
            </a:pPr>
            <a:r>
              <a:rPr lang="fr-FR" dirty="0">
                <a:solidFill>
                  <a:prstClr val="black"/>
                </a:solidFill>
                <a:latin typeface="+mj-lt"/>
              </a:rPr>
              <a:t>1.1. </a:t>
            </a:r>
            <a:r>
              <a:rPr lang="fr-FR" b="1" dirty="0">
                <a:solidFill>
                  <a:prstClr val="black"/>
                </a:solidFill>
                <a:latin typeface="+mj-lt"/>
              </a:rPr>
              <a:t>Renouveler le cadre de fonctionnement des activités de soins critiques  </a:t>
            </a:r>
          </a:p>
          <a:p>
            <a:pPr marL="457200" lvl="1">
              <a:spcBef>
                <a:spcPts val="0"/>
              </a:spcBef>
              <a:spcAft>
                <a:spcPts val="0"/>
              </a:spcAft>
            </a:pPr>
            <a:r>
              <a:rPr lang="fr-FR" dirty="0">
                <a:solidFill>
                  <a:prstClr val="black"/>
                </a:solidFill>
                <a:latin typeface="+mj-lt"/>
              </a:rPr>
              <a:t>1.2. Renforcer les actions transversales de qualité et de sécurité des soins </a:t>
            </a:r>
          </a:p>
          <a:p>
            <a:pPr marL="457200" lvl="1">
              <a:spcBef>
                <a:spcPts val="0"/>
              </a:spcBef>
              <a:spcAft>
                <a:spcPts val="0"/>
              </a:spcAft>
            </a:pPr>
            <a:r>
              <a:rPr lang="fr-FR" dirty="0">
                <a:solidFill>
                  <a:prstClr val="black"/>
                </a:solidFill>
                <a:latin typeface="+mj-lt"/>
              </a:rPr>
              <a:t>1.3. Adapter le modèle de financement aux enjeux d’organisation de la filière </a:t>
            </a:r>
            <a:endParaRPr lang="fr-FR" dirty="0" smtClean="0">
              <a:solidFill>
                <a:prstClr val="black"/>
              </a:solidFill>
              <a:latin typeface="+mj-lt"/>
            </a:endParaRPr>
          </a:p>
          <a:p>
            <a:pPr marL="285750" lvl="1" indent="0">
              <a:spcBef>
                <a:spcPts val="0"/>
              </a:spcBef>
              <a:spcAft>
                <a:spcPts val="0"/>
              </a:spcAft>
              <a:buNone/>
            </a:pPr>
            <a:endParaRPr lang="fr-FR" sz="1600" dirty="0">
              <a:solidFill>
                <a:prstClr val="black"/>
              </a:solidFill>
              <a:latin typeface="+mj-lt"/>
            </a:endParaRPr>
          </a:p>
          <a:p>
            <a:pPr marL="176213">
              <a:spcAft>
                <a:spcPts val="0"/>
              </a:spcAft>
            </a:pPr>
            <a:r>
              <a:rPr lang="fr-FR" dirty="0" smtClean="0">
                <a:solidFill>
                  <a:prstClr val="black"/>
                </a:solidFill>
                <a:latin typeface="+mj-lt"/>
              </a:rPr>
              <a:t>Axe </a:t>
            </a:r>
            <a:r>
              <a:rPr lang="fr-FR" dirty="0">
                <a:solidFill>
                  <a:prstClr val="black"/>
                </a:solidFill>
                <a:latin typeface="+mj-lt"/>
              </a:rPr>
              <a:t>2 : Fluidifier les parcours pour répondre à l’accroissement prévisible des </a:t>
            </a:r>
            <a:r>
              <a:rPr lang="fr-FR" dirty="0" smtClean="0">
                <a:solidFill>
                  <a:prstClr val="black"/>
                </a:solidFill>
                <a:latin typeface="+mj-lt"/>
              </a:rPr>
              <a:t>besoins</a:t>
            </a:r>
          </a:p>
          <a:p>
            <a:pPr marL="176213">
              <a:spcAft>
                <a:spcPts val="0"/>
              </a:spcAft>
            </a:pPr>
            <a:endParaRPr lang="fr-FR" dirty="0">
              <a:solidFill>
                <a:prstClr val="black"/>
              </a:solidFill>
              <a:latin typeface="+mj-lt"/>
            </a:endParaRPr>
          </a:p>
          <a:p>
            <a:pPr marL="176213">
              <a:spcAft>
                <a:spcPts val="0"/>
              </a:spcAft>
            </a:pPr>
            <a:r>
              <a:rPr lang="fr-FR" dirty="0" smtClean="0">
                <a:solidFill>
                  <a:prstClr val="black"/>
                </a:solidFill>
                <a:latin typeface="+mj-lt"/>
              </a:rPr>
              <a:t>Axe </a:t>
            </a:r>
            <a:r>
              <a:rPr lang="fr-FR" dirty="0">
                <a:solidFill>
                  <a:prstClr val="black"/>
                </a:solidFill>
                <a:latin typeface="+mj-lt"/>
              </a:rPr>
              <a:t>3 : Lever les fortes tensions sur les ressources humaines médicales et paramédicales</a:t>
            </a:r>
          </a:p>
          <a:p>
            <a:pPr marL="285750" lvl="1" indent="0">
              <a:spcBef>
                <a:spcPts val="0"/>
              </a:spcBef>
              <a:spcAft>
                <a:spcPts val="0"/>
              </a:spcAft>
              <a:buNone/>
            </a:pPr>
            <a:endParaRPr lang="fr-FR" sz="1400" dirty="0">
              <a:solidFill>
                <a:prstClr val="black"/>
              </a:solidFill>
              <a:latin typeface="+mj-lt"/>
            </a:endParaRPr>
          </a:p>
          <a:p>
            <a:pPr marL="811213" indent="-635000">
              <a:spcAft>
                <a:spcPts val="0"/>
              </a:spcAft>
            </a:pPr>
            <a:r>
              <a:rPr lang="fr-FR" dirty="0">
                <a:solidFill>
                  <a:prstClr val="black"/>
                </a:solidFill>
                <a:latin typeface="+mj-lt"/>
              </a:rPr>
              <a:t>Axe 4 : Compléter les leviers de pilotage et d’animation territoriale de l’offre de soins critiques, </a:t>
            </a:r>
            <a:r>
              <a:rPr lang="fr-FR" dirty="0" smtClean="0">
                <a:solidFill>
                  <a:prstClr val="black"/>
                </a:solidFill>
                <a:latin typeface="+mj-lt"/>
              </a:rPr>
              <a:t>sous </a:t>
            </a:r>
            <a:r>
              <a:rPr lang="fr-FR" dirty="0">
                <a:solidFill>
                  <a:prstClr val="black"/>
                </a:solidFill>
                <a:latin typeface="+mj-lt"/>
              </a:rPr>
              <a:t>l’égide des </a:t>
            </a:r>
            <a:r>
              <a:rPr lang="fr-FR" dirty="0" smtClean="0">
                <a:solidFill>
                  <a:prstClr val="black"/>
                </a:solidFill>
                <a:latin typeface="+mj-lt"/>
              </a:rPr>
              <a:t>ARS</a:t>
            </a:r>
          </a:p>
          <a:p>
            <a:pPr marL="176213">
              <a:spcAft>
                <a:spcPts val="0"/>
              </a:spcAft>
            </a:pPr>
            <a:endParaRPr lang="fr-FR" dirty="0">
              <a:solidFill>
                <a:prstClr val="black"/>
              </a:solidFill>
              <a:latin typeface="+mj-lt"/>
            </a:endParaRPr>
          </a:p>
          <a:p>
            <a:pPr marL="176213">
              <a:spcAft>
                <a:spcPts val="0"/>
              </a:spcAft>
            </a:pPr>
            <a:r>
              <a:rPr lang="fr-FR" dirty="0">
                <a:solidFill>
                  <a:prstClr val="black"/>
                </a:solidFill>
                <a:latin typeface="+mj-lt"/>
              </a:rPr>
              <a:t>Axe 5 : Aménager une élasticité de l’offre de soins critiques pour faire face aux variations </a:t>
            </a:r>
            <a:r>
              <a:rPr lang="fr-FR" dirty="0" smtClean="0">
                <a:solidFill>
                  <a:prstClr val="black"/>
                </a:solidFill>
                <a:latin typeface="+mj-lt"/>
              </a:rPr>
              <a:t>d’envergure</a:t>
            </a:r>
            <a:endParaRPr lang="fr-FR" dirty="0">
              <a:solidFill>
                <a:prstClr val="black"/>
              </a:solidFill>
              <a:latin typeface="+mj-lt"/>
            </a:endParaRPr>
          </a:p>
          <a:p>
            <a:pPr marL="285750" indent="-285750" algn="just">
              <a:buChar char="•"/>
            </a:pPr>
            <a:endParaRPr lang="fr-FR" sz="1200" dirty="0">
              <a:solidFill>
                <a:prstClr val="black"/>
              </a:solidFill>
              <a:latin typeface="+mj-lt"/>
            </a:endParaRPr>
          </a:p>
        </p:txBody>
      </p:sp>
      <p:sp>
        <p:nvSpPr>
          <p:cNvPr id="7" name="Espace réservé du pied de page 6"/>
          <p:cNvSpPr>
            <a:spLocks noGrp="1"/>
          </p:cNvSpPr>
          <p:nvPr>
            <p:ph type="ftr" sz="quarter" idx="3"/>
          </p:nvPr>
        </p:nvSpPr>
        <p:spPr>
          <a:xfrm>
            <a:off x="3264069" y="-25329"/>
            <a:ext cx="5879931" cy="360000"/>
          </a:xfrm>
        </p:spPr>
        <p:txBody>
          <a:bodyPr/>
          <a:lstStyle/>
          <a:p>
            <a:r>
              <a:rPr lang="fr-FR" dirty="0" smtClean="0"/>
              <a:t>Direction générale de l’offre de soins</a:t>
            </a:r>
            <a:endParaRPr lang="fr-FR" dirty="0"/>
          </a:p>
        </p:txBody>
      </p:sp>
      <p:sp>
        <p:nvSpPr>
          <p:cNvPr id="11" name="Titre 4"/>
          <p:cNvSpPr>
            <a:spLocks noGrp="1"/>
          </p:cNvSpPr>
          <p:nvPr>
            <p:ph type="title"/>
          </p:nvPr>
        </p:nvSpPr>
        <p:spPr>
          <a:xfrm>
            <a:off x="611560" y="546965"/>
            <a:ext cx="8424863" cy="539991"/>
          </a:xfrm>
        </p:spPr>
        <p:txBody>
          <a:bodyPr>
            <a:noAutofit/>
          </a:bodyPr>
          <a:lstStyle/>
          <a:p>
            <a:r>
              <a:rPr lang="fr-FR" sz="1800" dirty="0" smtClean="0"/>
              <a:t>La réforme des autorisations au sein de la feuille de route soins critiques </a:t>
            </a:r>
            <a:endParaRPr lang="fr-FR" sz="1800" dirty="0"/>
          </a:p>
        </p:txBody>
      </p:sp>
      <p:sp>
        <p:nvSpPr>
          <p:cNvPr id="12" name="Rectangle à coins arrondis 11"/>
          <p:cNvSpPr/>
          <p:nvPr/>
        </p:nvSpPr>
        <p:spPr>
          <a:xfrm>
            <a:off x="611560" y="1191667"/>
            <a:ext cx="7920880" cy="10000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solidFill>
                <a:schemeClr val="accent1"/>
              </a:solidFill>
            </a:endParaRPr>
          </a:p>
        </p:txBody>
      </p:sp>
      <p:sp>
        <p:nvSpPr>
          <p:cNvPr id="13" name="Triangle isocèle 12"/>
          <p:cNvSpPr/>
          <p:nvPr/>
        </p:nvSpPr>
        <p:spPr>
          <a:xfrm>
            <a:off x="6061608" y="1524745"/>
            <a:ext cx="284851" cy="207301"/>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fr-FR">
              <a:solidFill>
                <a:schemeClr val="accent1"/>
              </a:solidFill>
              <a:latin typeface="Arial"/>
            </a:endParaRPr>
          </a:p>
        </p:txBody>
      </p:sp>
      <p:sp>
        <p:nvSpPr>
          <p:cNvPr id="14" name="ZoneTexte 13"/>
          <p:cNvSpPr txBox="1"/>
          <p:nvPr/>
        </p:nvSpPr>
        <p:spPr>
          <a:xfrm>
            <a:off x="6346459" y="1293912"/>
            <a:ext cx="2224109" cy="461665"/>
          </a:xfrm>
          <a:prstGeom prst="rect">
            <a:avLst/>
          </a:prstGeom>
          <a:noFill/>
        </p:spPr>
        <p:txBody>
          <a:bodyPr wrap="square" rtlCol="0">
            <a:spAutoFit/>
          </a:bodyPr>
          <a:lstStyle/>
          <a:p>
            <a:pPr defTabSz="914378"/>
            <a:endParaRPr lang="fr-FR" sz="1200" b="1" dirty="0" smtClean="0">
              <a:solidFill>
                <a:schemeClr val="accent1"/>
              </a:solidFill>
              <a:latin typeface="Arial"/>
            </a:endParaRPr>
          </a:p>
          <a:p>
            <a:pPr defTabSz="914378"/>
            <a:r>
              <a:rPr lang="fr-FR" sz="1200" b="1" dirty="0" smtClean="0">
                <a:solidFill>
                  <a:schemeClr val="accent1"/>
                </a:solidFill>
                <a:latin typeface="Arial"/>
              </a:rPr>
              <a:t>Réforme </a:t>
            </a:r>
            <a:r>
              <a:rPr lang="fr-FR" sz="1200" b="1" dirty="0">
                <a:solidFill>
                  <a:schemeClr val="accent1"/>
                </a:solidFill>
                <a:latin typeface="Arial"/>
              </a:rPr>
              <a:t>des </a:t>
            </a:r>
            <a:r>
              <a:rPr lang="fr-FR" sz="1200" b="1" dirty="0" smtClean="0">
                <a:solidFill>
                  <a:schemeClr val="accent1"/>
                </a:solidFill>
                <a:latin typeface="Arial"/>
              </a:rPr>
              <a:t>autorisations</a:t>
            </a:r>
          </a:p>
        </p:txBody>
      </p:sp>
    </p:spTree>
    <p:extLst>
      <p:ext uri="{BB962C8B-B14F-4D97-AF65-F5344CB8AC3E}">
        <p14:creationId xmlns:p14="http://schemas.microsoft.com/office/powerpoint/2010/main" val="3268178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9" name="Titre 8"/>
          <p:cNvSpPr>
            <a:spLocks noGrp="1"/>
          </p:cNvSpPr>
          <p:nvPr>
            <p:ph type="title"/>
          </p:nvPr>
        </p:nvSpPr>
        <p:spPr/>
        <p:txBody>
          <a:bodyPr/>
          <a:lstStyle/>
          <a:p>
            <a:endParaRPr lang="fr-FR"/>
          </a:p>
        </p:txBody>
      </p:sp>
      <p:sp>
        <p:nvSpPr>
          <p:cNvPr id="8" name="Espace réservé du pied de page 7"/>
          <p:cNvSpPr>
            <a:spLocks noGrp="1"/>
          </p:cNvSpPr>
          <p:nvPr>
            <p:ph type="ftr" sz="quarter" idx="4294967295"/>
          </p:nvPr>
        </p:nvSpPr>
        <p:spPr>
          <a:xfrm>
            <a:off x="2987824" y="232228"/>
            <a:ext cx="5880100" cy="360362"/>
          </a:xfrm>
        </p:spPr>
        <p:txBody>
          <a:bodyPr/>
          <a:lstStyle/>
          <a:p>
            <a:r>
              <a:rPr lang="fr-FR" sz="1200" dirty="0" smtClean="0"/>
              <a:t>Direction générale de l’offre de soins</a:t>
            </a:r>
            <a:endParaRPr lang="fr-FR" sz="1200" dirty="0"/>
          </a:p>
        </p:txBody>
      </p:sp>
      <p:sp>
        <p:nvSpPr>
          <p:cNvPr id="10" name="Rectangle à coins arrondis 9"/>
          <p:cNvSpPr/>
          <p:nvPr/>
        </p:nvSpPr>
        <p:spPr>
          <a:xfrm>
            <a:off x="4932040" y="4459444"/>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Calendrier de mise en œuvre</a:t>
            </a:r>
            <a:endParaRPr lang="fr-FR" sz="1400" dirty="0">
              <a:solidFill>
                <a:schemeClr val="accent1"/>
              </a:solidFill>
            </a:endParaRPr>
          </a:p>
        </p:txBody>
      </p:sp>
      <p:sp>
        <p:nvSpPr>
          <p:cNvPr id="11" name="Rectangle à coins arrondis 10"/>
          <p:cNvSpPr/>
          <p:nvPr/>
        </p:nvSpPr>
        <p:spPr>
          <a:xfrm>
            <a:off x="4932040" y="1127323"/>
            <a:ext cx="3456384"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1"/>
                </a:solidFill>
              </a:rPr>
              <a:t>Contexte </a:t>
            </a:r>
            <a:r>
              <a:rPr lang="fr-FR" sz="1400" dirty="0" smtClean="0">
                <a:solidFill>
                  <a:schemeClr val="accent1"/>
                </a:solidFill>
              </a:rPr>
              <a:t>de la réforme : crise </a:t>
            </a:r>
            <a:r>
              <a:rPr lang="fr-FR" sz="1400" dirty="0" err="1" smtClean="0">
                <a:solidFill>
                  <a:schemeClr val="accent1"/>
                </a:solidFill>
              </a:rPr>
              <a:t>Covid</a:t>
            </a:r>
            <a:endParaRPr lang="fr-FR" sz="1400" dirty="0">
              <a:solidFill>
                <a:schemeClr val="accent1"/>
              </a:solidFill>
            </a:endParaRPr>
          </a:p>
          <a:p>
            <a:pPr algn="ctr"/>
            <a:r>
              <a:rPr lang="fr-FR" sz="1400" dirty="0">
                <a:solidFill>
                  <a:schemeClr val="accent1"/>
                </a:solidFill>
              </a:rPr>
              <a:t>feuille de route soins critiques</a:t>
            </a:r>
          </a:p>
        </p:txBody>
      </p:sp>
      <p:sp>
        <p:nvSpPr>
          <p:cNvPr id="12" name="Triangle isocèle 11"/>
          <p:cNvSpPr/>
          <p:nvPr/>
        </p:nvSpPr>
        <p:spPr>
          <a:xfrm rot="10800000">
            <a:off x="6265982" y="2880127"/>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4897830" y="2166113"/>
            <a:ext cx="3456384" cy="504056"/>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bg1"/>
                </a:solidFill>
              </a:rPr>
              <a:t>Grandes orientations de la réforme</a:t>
            </a:r>
          </a:p>
        </p:txBody>
      </p:sp>
      <p:sp>
        <p:nvSpPr>
          <p:cNvPr id="19" name="Triangle isocèle 18"/>
          <p:cNvSpPr/>
          <p:nvPr/>
        </p:nvSpPr>
        <p:spPr>
          <a:xfrm rot="10800000">
            <a:off x="6240906" y="1852312"/>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e la date 2"/>
          <p:cNvSpPr>
            <a:spLocks noGrp="1"/>
          </p:cNvSpPr>
          <p:nvPr>
            <p:ph type="dt" sz="half" idx="10"/>
          </p:nvPr>
        </p:nvSpPr>
        <p:spPr/>
        <p:txBody>
          <a:bodyPr/>
          <a:lstStyle/>
          <a:p>
            <a:r>
              <a:rPr lang="fr-FR" smtClean="0"/>
              <a:t>Lundi 8 novembre 2021</a:t>
            </a:r>
            <a:endParaRPr lang="fr-FR" dirty="0"/>
          </a:p>
        </p:txBody>
      </p:sp>
      <p:sp>
        <p:nvSpPr>
          <p:cNvPr id="14" name="Rectangle à coins arrondis 13"/>
          <p:cNvSpPr/>
          <p:nvPr/>
        </p:nvSpPr>
        <p:spPr>
          <a:xfrm>
            <a:off x="4906086" y="3167863"/>
            <a:ext cx="3456384" cy="7720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accent1"/>
                </a:solidFill>
              </a:rPr>
              <a:t>Conditions d’implantation et conditions techniques de fonctionnement </a:t>
            </a:r>
          </a:p>
        </p:txBody>
      </p:sp>
      <p:sp>
        <p:nvSpPr>
          <p:cNvPr id="15" name="Triangle isocèle 14"/>
          <p:cNvSpPr/>
          <p:nvPr/>
        </p:nvSpPr>
        <p:spPr>
          <a:xfrm rot="10800000">
            <a:off x="6240906" y="4171733"/>
            <a:ext cx="720080" cy="14391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26773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908850" y="1193464"/>
            <a:ext cx="7695598" cy="3384261"/>
          </a:xfrm>
          <a:solidFill>
            <a:schemeClr val="accent1">
              <a:lumMod val="25000"/>
              <a:lumOff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spcAft>
                <a:spcPts val="600"/>
              </a:spcAft>
            </a:pPr>
            <a:endParaRPr lang="fr-FR" dirty="0">
              <a:solidFill>
                <a:schemeClr val="accent1">
                  <a:lumMod val="50000"/>
                </a:schemeClr>
              </a:solidFill>
            </a:endParaRPr>
          </a:p>
          <a:p>
            <a:pPr marL="285750" indent="-192088">
              <a:spcAft>
                <a:spcPts val="1200"/>
              </a:spcAft>
              <a:buChar char="•"/>
            </a:pPr>
            <a:r>
              <a:rPr lang="fr-FR" b="1" dirty="0">
                <a:solidFill>
                  <a:schemeClr val="accent1">
                    <a:lumMod val="50000"/>
                  </a:schemeClr>
                </a:solidFill>
              </a:rPr>
              <a:t>Elargissement du périmètre d’autorisation </a:t>
            </a:r>
            <a:r>
              <a:rPr lang="fr-FR" dirty="0">
                <a:solidFill>
                  <a:schemeClr val="accent1">
                    <a:lumMod val="50000"/>
                  </a:schemeClr>
                </a:solidFill>
              </a:rPr>
              <a:t>de la </a:t>
            </a:r>
            <a:r>
              <a:rPr lang="fr-FR" dirty="0" smtClean="0">
                <a:solidFill>
                  <a:schemeClr val="accent1">
                    <a:lumMod val="50000"/>
                  </a:schemeClr>
                </a:solidFill>
              </a:rPr>
              <a:t>réanimation à l’ensemble du </a:t>
            </a:r>
            <a:r>
              <a:rPr lang="fr-FR" dirty="0">
                <a:solidFill>
                  <a:schemeClr val="accent1">
                    <a:lumMod val="50000"/>
                  </a:schemeClr>
                </a:solidFill>
              </a:rPr>
              <a:t>champ des soins critiques </a:t>
            </a:r>
            <a:r>
              <a:rPr lang="fr-FR" dirty="0" smtClean="0">
                <a:solidFill>
                  <a:schemeClr val="accent1">
                    <a:lumMod val="50000"/>
                  </a:schemeClr>
                </a:solidFill>
              </a:rPr>
              <a:t>dans </a:t>
            </a:r>
            <a:r>
              <a:rPr lang="fr-FR" dirty="0">
                <a:solidFill>
                  <a:schemeClr val="accent1">
                    <a:lumMod val="50000"/>
                  </a:schemeClr>
                </a:solidFill>
              </a:rPr>
              <a:t>une approche plus englobante et </a:t>
            </a:r>
            <a:r>
              <a:rPr lang="fr-FR" dirty="0" smtClean="0">
                <a:solidFill>
                  <a:schemeClr val="accent1">
                    <a:lumMod val="50000"/>
                  </a:schemeClr>
                </a:solidFill>
              </a:rPr>
              <a:t>intégrée</a:t>
            </a:r>
          </a:p>
          <a:p>
            <a:pPr marL="285750" indent="-192088">
              <a:spcAft>
                <a:spcPts val="1200"/>
              </a:spcAft>
              <a:buChar char="•"/>
            </a:pPr>
            <a:r>
              <a:rPr lang="fr-FR" b="1" dirty="0" smtClean="0">
                <a:solidFill>
                  <a:schemeClr val="accent1">
                    <a:lumMod val="50000"/>
                  </a:schemeClr>
                </a:solidFill>
              </a:rPr>
              <a:t>Regroupement des </a:t>
            </a:r>
            <a:r>
              <a:rPr lang="fr-FR" b="1" dirty="0">
                <a:solidFill>
                  <a:schemeClr val="accent1">
                    <a:lumMod val="50000"/>
                  </a:schemeClr>
                </a:solidFill>
              </a:rPr>
              <a:t>lits </a:t>
            </a:r>
            <a:r>
              <a:rPr lang="fr-FR" b="1" dirty="0" smtClean="0">
                <a:solidFill>
                  <a:schemeClr val="accent1">
                    <a:lumMod val="50000"/>
                  </a:schemeClr>
                </a:solidFill>
              </a:rPr>
              <a:t>au sein de plateaux </a:t>
            </a:r>
            <a:r>
              <a:rPr lang="fr-FR" b="1" dirty="0">
                <a:solidFill>
                  <a:schemeClr val="accent1">
                    <a:lumMod val="50000"/>
                  </a:schemeClr>
                </a:solidFill>
              </a:rPr>
              <a:t>de soins critiques de taille suffisante </a:t>
            </a:r>
            <a:r>
              <a:rPr lang="fr-FR" dirty="0">
                <a:solidFill>
                  <a:schemeClr val="accent1">
                    <a:lumMod val="50000"/>
                  </a:schemeClr>
                </a:solidFill>
              </a:rPr>
              <a:t>afin de consolider les obligations structurelles </a:t>
            </a:r>
            <a:r>
              <a:rPr lang="fr-FR" dirty="0" smtClean="0">
                <a:solidFill>
                  <a:schemeClr val="accent1">
                    <a:lumMod val="50000"/>
                  </a:schemeClr>
                </a:solidFill>
              </a:rPr>
              <a:t>et faciliter la </a:t>
            </a:r>
            <a:r>
              <a:rPr lang="fr-FR" dirty="0">
                <a:solidFill>
                  <a:schemeClr val="accent1">
                    <a:lumMod val="50000"/>
                  </a:schemeClr>
                </a:solidFill>
              </a:rPr>
              <a:t>flexibilité </a:t>
            </a:r>
            <a:r>
              <a:rPr lang="fr-FR" dirty="0" smtClean="0">
                <a:solidFill>
                  <a:schemeClr val="accent1">
                    <a:lumMod val="50000"/>
                  </a:schemeClr>
                </a:solidFill>
              </a:rPr>
              <a:t>capacitaire pour faire face aux besoins </a:t>
            </a:r>
            <a:r>
              <a:rPr lang="fr-FR" dirty="0">
                <a:solidFill>
                  <a:schemeClr val="accent1">
                    <a:lumMod val="50000"/>
                  </a:schemeClr>
                </a:solidFill>
              </a:rPr>
              <a:t>courants et </a:t>
            </a:r>
            <a:r>
              <a:rPr lang="fr-FR" dirty="0" smtClean="0">
                <a:solidFill>
                  <a:schemeClr val="accent1">
                    <a:lumMod val="50000"/>
                  </a:schemeClr>
                </a:solidFill>
              </a:rPr>
              <a:t>aux situations </a:t>
            </a:r>
            <a:r>
              <a:rPr lang="fr-FR" dirty="0">
                <a:solidFill>
                  <a:schemeClr val="accent1">
                    <a:lumMod val="50000"/>
                  </a:schemeClr>
                </a:solidFill>
              </a:rPr>
              <a:t>sanitaires exceptionnelles</a:t>
            </a:r>
            <a:r>
              <a:rPr lang="fr-FR" dirty="0" smtClean="0">
                <a:solidFill>
                  <a:schemeClr val="accent1">
                    <a:lumMod val="50000"/>
                  </a:schemeClr>
                </a:solidFill>
              </a:rPr>
              <a:t>.</a:t>
            </a:r>
            <a:endParaRPr lang="fr-FR" dirty="0">
              <a:solidFill>
                <a:schemeClr val="accent1">
                  <a:lumMod val="50000"/>
                </a:schemeClr>
              </a:solidFill>
            </a:endParaRPr>
          </a:p>
          <a:p>
            <a:pPr marL="285750" indent="-192088">
              <a:spcAft>
                <a:spcPts val="600"/>
              </a:spcAft>
              <a:buFont typeface="Arial" pitchFamily="34" charset="0"/>
              <a:buChar char="•"/>
            </a:pPr>
            <a:r>
              <a:rPr lang="fr-FR" b="1" dirty="0" smtClean="0">
                <a:solidFill>
                  <a:schemeClr val="accent1">
                    <a:lumMod val="50000"/>
                  </a:schemeClr>
                </a:solidFill>
              </a:rPr>
              <a:t>Transformation</a:t>
            </a:r>
            <a:r>
              <a:rPr lang="fr-FR" dirty="0" smtClean="0">
                <a:solidFill>
                  <a:schemeClr val="accent1">
                    <a:lumMod val="50000"/>
                  </a:schemeClr>
                </a:solidFill>
              </a:rPr>
              <a:t> </a:t>
            </a:r>
            <a:r>
              <a:rPr lang="fr-FR" dirty="0">
                <a:solidFill>
                  <a:schemeClr val="accent1">
                    <a:lumMod val="50000"/>
                  </a:schemeClr>
                </a:solidFill>
              </a:rPr>
              <a:t>s</a:t>
            </a:r>
            <a:r>
              <a:rPr lang="fr-FR" dirty="0" smtClean="0">
                <a:solidFill>
                  <a:schemeClr val="accent1">
                    <a:lumMod val="50000"/>
                  </a:schemeClr>
                </a:solidFill>
              </a:rPr>
              <a:t>ur </a:t>
            </a:r>
            <a:r>
              <a:rPr lang="fr-FR" dirty="0">
                <a:solidFill>
                  <a:schemeClr val="accent1">
                    <a:lumMod val="50000"/>
                  </a:schemeClr>
                </a:solidFill>
              </a:rPr>
              <a:t>les sites avec la réanimation, </a:t>
            </a:r>
            <a:r>
              <a:rPr lang="fr-FR" dirty="0" smtClean="0">
                <a:solidFill>
                  <a:schemeClr val="accent1">
                    <a:lumMod val="50000"/>
                  </a:schemeClr>
                </a:solidFill>
              </a:rPr>
              <a:t>des </a:t>
            </a:r>
            <a:r>
              <a:rPr lang="fr-FR" b="1" dirty="0" smtClean="0">
                <a:solidFill>
                  <a:schemeClr val="accent1">
                    <a:lumMod val="50000"/>
                  </a:schemeClr>
                </a:solidFill>
              </a:rPr>
              <a:t>ex USC à proximité immédiate de la  réanimation en unités de soins intensifs polyvalents (USIP) </a:t>
            </a:r>
          </a:p>
          <a:p>
            <a:pPr marL="545125" lvl="1" indent="-192088"/>
            <a:r>
              <a:rPr lang="fr-FR" sz="1400" dirty="0" smtClean="0">
                <a:solidFill>
                  <a:schemeClr val="tx1"/>
                </a:solidFill>
              </a:rPr>
              <a:t>Le rapprochement physique des deux unités avec un pilotage médical commun et la mutualisation des équipes permet d’assurer un continuum de prise en charge des patients et de renforcer la qualité et la sécurité des soins ;</a:t>
            </a:r>
          </a:p>
          <a:p>
            <a:pPr marL="539750" lvl="1" indent="-176213"/>
            <a:r>
              <a:rPr lang="fr-FR" sz="1400" dirty="0" smtClean="0">
                <a:solidFill>
                  <a:schemeClr val="tx1"/>
                </a:solidFill>
              </a:rPr>
              <a:t>L’équipement des lits de l’USIP à l’identique de l’unité de réanimation permet d’anticiper et d’activer la montée en charge de la capacité d’accueil en réanimation en cas de besoin</a:t>
            </a:r>
            <a:r>
              <a:rPr lang="fr-FR" dirty="0" smtClean="0">
                <a:solidFill>
                  <a:schemeClr val="tx1"/>
                </a:solidFill>
              </a:rPr>
              <a:t>.</a:t>
            </a:r>
            <a:endParaRPr lang="fr-FR" dirty="0" smtClean="0">
              <a:solidFill>
                <a:schemeClr val="accent1">
                  <a:lumMod val="50000"/>
                </a:schemeClr>
              </a:solidFill>
            </a:endParaRPr>
          </a:p>
          <a:p>
            <a:pPr marL="285750" indent="-285750">
              <a:spcAft>
                <a:spcPts val="600"/>
              </a:spcAft>
              <a:buChar char="•"/>
            </a:pPr>
            <a:endParaRPr lang="fr-FR" dirty="0">
              <a:solidFill>
                <a:schemeClr val="accent1">
                  <a:lumMod val="50000"/>
                </a:schemeClr>
              </a:solidFill>
            </a:endParaRPr>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683569" y="447698"/>
            <a:ext cx="8629286"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grandes orientations de la réforme d’autorisation des soins critiques</a:t>
            </a:r>
            <a:endParaRPr lang="fr-FR" sz="1800" dirty="0"/>
          </a:p>
        </p:txBody>
      </p:sp>
    </p:spTree>
    <p:extLst>
      <p:ext uri="{BB962C8B-B14F-4D97-AF65-F5344CB8AC3E}">
        <p14:creationId xmlns:p14="http://schemas.microsoft.com/office/powerpoint/2010/main" val="2224526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539552" y="915566"/>
            <a:ext cx="8065144" cy="3672293"/>
          </a:xfrm>
          <a:solidFill>
            <a:schemeClr val="accent1">
              <a:lumMod val="25000"/>
              <a:lumOff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p>
            <a:pPr marL="269875" indent="-176213">
              <a:spcAft>
                <a:spcPts val="600"/>
              </a:spcAft>
              <a:buFont typeface="Arial" panose="020B0604020202020204" pitchFamily="34" charset="0"/>
              <a:buChar char="•"/>
            </a:pPr>
            <a:r>
              <a:rPr lang="fr-FR" b="1" dirty="0" smtClean="0">
                <a:solidFill>
                  <a:schemeClr val="accent1">
                    <a:lumMod val="50000"/>
                  </a:schemeClr>
                </a:solidFill>
              </a:rPr>
              <a:t>Intégration de 3 mentions spécifiques de </a:t>
            </a:r>
            <a:r>
              <a:rPr lang="fr-FR" b="1" dirty="0">
                <a:solidFill>
                  <a:schemeClr val="accent1">
                    <a:lumMod val="50000"/>
                  </a:schemeClr>
                </a:solidFill>
              </a:rPr>
              <a:t>soins </a:t>
            </a:r>
            <a:r>
              <a:rPr lang="fr-FR" b="1" dirty="0" smtClean="0">
                <a:solidFill>
                  <a:schemeClr val="accent1">
                    <a:lumMod val="50000"/>
                  </a:schemeClr>
                </a:solidFill>
              </a:rPr>
              <a:t>intensifs </a:t>
            </a:r>
            <a:r>
              <a:rPr lang="fr-FR" dirty="0" smtClean="0">
                <a:solidFill>
                  <a:schemeClr val="accent1">
                    <a:lumMod val="50000"/>
                  </a:schemeClr>
                </a:solidFill>
              </a:rPr>
              <a:t>:</a:t>
            </a:r>
          </a:p>
          <a:p>
            <a:pPr marL="539750" lvl="1" indent="-176213">
              <a:spcBef>
                <a:spcPts val="0"/>
              </a:spcBef>
              <a:spcAft>
                <a:spcPts val="0"/>
              </a:spcAft>
            </a:pPr>
            <a:r>
              <a:rPr lang="fr-FR" sz="1400" dirty="0" smtClean="0">
                <a:solidFill>
                  <a:schemeClr val="accent1">
                    <a:lumMod val="50000"/>
                  </a:schemeClr>
                </a:solidFill>
              </a:rPr>
              <a:t>Soins intensifs de cardiologie (USIC)</a:t>
            </a:r>
          </a:p>
          <a:p>
            <a:pPr marL="539750" lvl="1" indent="-176213">
              <a:spcBef>
                <a:spcPts val="0"/>
              </a:spcBef>
              <a:spcAft>
                <a:spcPts val="0"/>
              </a:spcAft>
            </a:pPr>
            <a:r>
              <a:rPr lang="fr-FR" sz="1400" dirty="0" smtClean="0">
                <a:solidFill>
                  <a:schemeClr val="accent1">
                    <a:lumMod val="50000"/>
                  </a:schemeClr>
                </a:solidFill>
              </a:rPr>
              <a:t>Soins </a:t>
            </a:r>
            <a:r>
              <a:rPr lang="fr-FR" sz="1400" dirty="0">
                <a:solidFill>
                  <a:schemeClr val="accent1">
                    <a:lumMod val="50000"/>
                  </a:schemeClr>
                </a:solidFill>
              </a:rPr>
              <a:t>intensifs de neurologie vasculaire (USINV) </a:t>
            </a:r>
          </a:p>
          <a:p>
            <a:pPr marL="539750" lvl="1" indent="-176213">
              <a:spcBef>
                <a:spcPts val="0"/>
              </a:spcBef>
              <a:spcAft>
                <a:spcPts val="0"/>
              </a:spcAft>
            </a:pPr>
            <a:r>
              <a:rPr lang="fr-FR" sz="1400" dirty="0">
                <a:solidFill>
                  <a:schemeClr val="accent1">
                    <a:lumMod val="50000"/>
                  </a:schemeClr>
                </a:solidFill>
              </a:rPr>
              <a:t>Soins intensifs d’hématologie (USIH)</a:t>
            </a:r>
          </a:p>
          <a:p>
            <a:pPr marL="0">
              <a:spcAft>
                <a:spcPts val="600"/>
              </a:spcAft>
            </a:pPr>
            <a:endParaRPr lang="fr-FR" dirty="0">
              <a:solidFill>
                <a:schemeClr val="accent1">
                  <a:lumMod val="50000"/>
                </a:schemeClr>
              </a:solidFill>
            </a:endParaRPr>
          </a:p>
          <a:p>
            <a:pPr marL="269875" indent="-177800">
              <a:spcAft>
                <a:spcPts val="600"/>
              </a:spcAft>
              <a:buFont typeface="Arial" panose="020B0604020202020204" pitchFamily="34" charset="0"/>
              <a:buChar char="•"/>
            </a:pPr>
            <a:r>
              <a:rPr lang="fr-FR" b="1" dirty="0" smtClean="0">
                <a:solidFill>
                  <a:schemeClr val="accent1">
                    <a:lumMod val="50000"/>
                  </a:schemeClr>
                </a:solidFill>
              </a:rPr>
              <a:t>Possibilité sur site avec la réanimation</a:t>
            </a:r>
            <a:r>
              <a:rPr lang="fr-FR" dirty="0" smtClean="0">
                <a:solidFill>
                  <a:schemeClr val="accent1">
                    <a:lumMod val="50000"/>
                  </a:schemeClr>
                </a:solidFill>
              </a:rPr>
              <a:t> </a:t>
            </a:r>
            <a:r>
              <a:rPr lang="fr-FR" b="1" dirty="0" smtClean="0">
                <a:solidFill>
                  <a:schemeClr val="accent1">
                    <a:lumMod val="50000"/>
                  </a:schemeClr>
                </a:solidFill>
              </a:rPr>
              <a:t>et l’USIP contigüe</a:t>
            </a:r>
            <a:r>
              <a:rPr lang="fr-FR" dirty="0" smtClean="0">
                <a:solidFill>
                  <a:schemeClr val="accent1">
                    <a:lumMod val="50000"/>
                  </a:schemeClr>
                </a:solidFill>
              </a:rPr>
              <a:t>, de disposer </a:t>
            </a:r>
            <a:r>
              <a:rPr lang="fr-FR" b="1" dirty="0" smtClean="0">
                <a:solidFill>
                  <a:schemeClr val="accent1">
                    <a:lumMod val="50000"/>
                  </a:schemeClr>
                </a:solidFill>
              </a:rPr>
              <a:t>d’USI de spécialité notamment de néphrologie</a:t>
            </a:r>
            <a:r>
              <a:rPr lang="fr-FR" b="1" dirty="0">
                <a:solidFill>
                  <a:schemeClr val="accent1">
                    <a:lumMod val="50000"/>
                  </a:schemeClr>
                </a:solidFill>
              </a:rPr>
              <a:t>, respiratoire </a:t>
            </a:r>
            <a:r>
              <a:rPr lang="fr-FR" b="1" dirty="0" smtClean="0">
                <a:solidFill>
                  <a:schemeClr val="accent1">
                    <a:lumMod val="50000"/>
                  </a:schemeClr>
                </a:solidFill>
              </a:rPr>
              <a:t>et d’HGE</a:t>
            </a:r>
            <a:r>
              <a:rPr lang="fr-FR" dirty="0" smtClean="0">
                <a:solidFill>
                  <a:schemeClr val="accent1">
                    <a:lumMod val="50000"/>
                  </a:schemeClr>
                </a:solidFill>
              </a:rPr>
              <a:t>, si l’activité le justifie</a:t>
            </a:r>
            <a:endParaRPr lang="fr-FR" dirty="0">
              <a:solidFill>
                <a:schemeClr val="accent1">
                  <a:lumMod val="50000"/>
                </a:schemeClr>
              </a:solidFill>
            </a:endParaRPr>
          </a:p>
          <a:p>
            <a:pPr marL="93662">
              <a:spcAft>
                <a:spcPts val="600"/>
              </a:spcAft>
            </a:pPr>
            <a:endParaRPr lang="fr-FR" dirty="0" smtClean="0">
              <a:solidFill>
                <a:schemeClr val="accent1">
                  <a:lumMod val="50000"/>
                </a:schemeClr>
              </a:solidFill>
            </a:endParaRPr>
          </a:p>
          <a:p>
            <a:pPr marL="285750" indent="-192088">
              <a:spcAft>
                <a:spcPts val="600"/>
              </a:spcAft>
              <a:buFont typeface="Arial" pitchFamily="34" charset="0"/>
              <a:buChar char="•"/>
            </a:pPr>
            <a:r>
              <a:rPr lang="fr-FR" b="1" dirty="0" smtClean="0">
                <a:solidFill>
                  <a:schemeClr val="accent1">
                    <a:lumMod val="50000"/>
                  </a:schemeClr>
                </a:solidFill>
              </a:rPr>
              <a:t>Possibilité sur site </a:t>
            </a:r>
            <a:r>
              <a:rPr lang="fr-FR" b="1" dirty="0">
                <a:solidFill>
                  <a:schemeClr val="accent1">
                    <a:lumMod val="50000"/>
                  </a:schemeClr>
                </a:solidFill>
              </a:rPr>
              <a:t>sans réanimation </a:t>
            </a:r>
            <a:r>
              <a:rPr lang="fr-FR" b="1" dirty="0" smtClean="0">
                <a:solidFill>
                  <a:schemeClr val="accent1">
                    <a:lumMod val="50000"/>
                  </a:schemeClr>
                </a:solidFill>
              </a:rPr>
              <a:t>d’USIP </a:t>
            </a:r>
            <a:r>
              <a:rPr lang="fr-FR" b="1" dirty="0">
                <a:solidFill>
                  <a:schemeClr val="accent1">
                    <a:lumMod val="50000"/>
                  </a:schemeClr>
                </a:solidFill>
              </a:rPr>
              <a:t>dérogatoire </a:t>
            </a:r>
            <a:r>
              <a:rPr lang="fr-FR" dirty="0" smtClean="0">
                <a:solidFill>
                  <a:schemeClr val="accent1">
                    <a:lumMod val="50000"/>
                  </a:schemeClr>
                </a:solidFill>
              </a:rPr>
              <a:t>si l’activité des ex USC isolées justifie d’intégrer le champ des soins critiques, avec les obligations </a:t>
            </a:r>
            <a:r>
              <a:rPr lang="fr-FR" dirty="0">
                <a:solidFill>
                  <a:schemeClr val="accent1">
                    <a:lumMod val="50000"/>
                  </a:schemeClr>
                </a:solidFill>
              </a:rPr>
              <a:t>structurelles </a:t>
            </a:r>
            <a:r>
              <a:rPr lang="fr-FR" dirty="0" smtClean="0">
                <a:solidFill>
                  <a:schemeClr val="accent1">
                    <a:lumMod val="50000"/>
                  </a:schemeClr>
                </a:solidFill>
              </a:rPr>
              <a:t>que cela implique.</a:t>
            </a:r>
            <a:endParaRPr lang="fr-FR" dirty="0">
              <a:solidFill>
                <a:schemeClr val="accent1">
                  <a:lumMod val="50000"/>
                </a:schemeClr>
              </a:solidFill>
            </a:endParaRPr>
          </a:p>
          <a:p>
            <a:pPr marL="285750" indent="-192088">
              <a:spcAft>
                <a:spcPts val="600"/>
              </a:spcAft>
              <a:buFont typeface="Arial" pitchFamily="34" charset="0"/>
              <a:buChar char="•"/>
            </a:pPr>
            <a:endParaRPr lang="fr-FR" dirty="0" smtClean="0">
              <a:solidFill>
                <a:schemeClr val="accent1">
                  <a:lumMod val="50000"/>
                </a:schemeClr>
              </a:solidFill>
            </a:endParaRPr>
          </a:p>
          <a:p>
            <a:pPr marL="285750" indent="-192088">
              <a:spcAft>
                <a:spcPts val="600"/>
              </a:spcAft>
              <a:buFont typeface="Arial" pitchFamily="34" charset="0"/>
              <a:buChar char="•"/>
            </a:pPr>
            <a:r>
              <a:rPr lang="fr-FR" b="1" dirty="0" smtClean="0">
                <a:solidFill>
                  <a:schemeClr val="accent1">
                    <a:lumMod val="50000"/>
                  </a:schemeClr>
                </a:solidFill>
              </a:rPr>
              <a:t>Requalification </a:t>
            </a:r>
            <a:r>
              <a:rPr lang="fr-FR" b="1" dirty="0">
                <a:solidFill>
                  <a:schemeClr val="accent1">
                    <a:lumMod val="50000"/>
                  </a:schemeClr>
                </a:solidFill>
              </a:rPr>
              <a:t>h</a:t>
            </a:r>
            <a:r>
              <a:rPr lang="fr-FR" b="1" dirty="0" smtClean="0">
                <a:solidFill>
                  <a:schemeClr val="accent1">
                    <a:lumMod val="50000"/>
                  </a:schemeClr>
                </a:solidFill>
              </a:rPr>
              <a:t>ors du champ </a:t>
            </a:r>
            <a:r>
              <a:rPr lang="fr-FR" b="1" dirty="0">
                <a:solidFill>
                  <a:schemeClr val="accent1">
                    <a:lumMod val="50000"/>
                  </a:schemeClr>
                </a:solidFill>
              </a:rPr>
              <a:t>des soins </a:t>
            </a:r>
            <a:r>
              <a:rPr lang="fr-FR" b="1" dirty="0" smtClean="0">
                <a:solidFill>
                  <a:schemeClr val="accent1">
                    <a:lumMod val="50000"/>
                  </a:schemeClr>
                </a:solidFill>
              </a:rPr>
              <a:t>critiques des ex USC isolées </a:t>
            </a:r>
            <a:r>
              <a:rPr lang="fr-FR" dirty="0" smtClean="0">
                <a:solidFill>
                  <a:schemeClr val="accent1">
                    <a:lumMod val="50000"/>
                  </a:schemeClr>
                </a:solidFill>
              </a:rPr>
              <a:t>ou à </a:t>
            </a:r>
            <a:r>
              <a:rPr lang="fr-FR" dirty="0">
                <a:solidFill>
                  <a:schemeClr val="accent1">
                    <a:lumMod val="50000"/>
                  </a:schemeClr>
                </a:solidFill>
              </a:rPr>
              <a:t>distance d’une </a:t>
            </a:r>
            <a:r>
              <a:rPr lang="fr-FR" dirty="0" smtClean="0">
                <a:solidFill>
                  <a:schemeClr val="accent1">
                    <a:lumMod val="50000"/>
                  </a:schemeClr>
                </a:solidFill>
              </a:rPr>
              <a:t>réanimation, non upgradées en soins intensifs =&gt; </a:t>
            </a:r>
            <a:r>
              <a:rPr lang="fr-FR" b="1" dirty="0" smtClean="0">
                <a:solidFill>
                  <a:schemeClr val="accent1">
                    <a:lumMod val="50000"/>
                  </a:schemeClr>
                </a:solidFill>
              </a:rPr>
              <a:t>soins </a:t>
            </a:r>
            <a:r>
              <a:rPr lang="fr-FR" b="1" dirty="0">
                <a:solidFill>
                  <a:schemeClr val="accent1">
                    <a:lumMod val="50000"/>
                  </a:schemeClr>
                </a:solidFill>
              </a:rPr>
              <a:t>renforcés </a:t>
            </a:r>
            <a:r>
              <a:rPr lang="fr-FR" dirty="0" smtClean="0">
                <a:solidFill>
                  <a:schemeClr val="accent1">
                    <a:lumMod val="50000"/>
                  </a:schemeClr>
                </a:solidFill>
              </a:rPr>
              <a:t>(travaux en cours). </a:t>
            </a:r>
            <a:endParaRPr lang="fr-FR" dirty="0">
              <a:solidFill>
                <a:schemeClr val="accent1">
                  <a:lumMod val="50000"/>
                </a:schemeClr>
              </a:solidFill>
            </a:endParaRPr>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13" name="Titre 4"/>
          <p:cNvSpPr txBox="1">
            <a:spLocks/>
          </p:cNvSpPr>
          <p:nvPr/>
        </p:nvSpPr>
        <p:spPr>
          <a:xfrm>
            <a:off x="683569" y="447698"/>
            <a:ext cx="8629286"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grandes orientations de la réforme d’autorisation des soins critiques</a:t>
            </a:r>
            <a:endParaRPr lang="fr-FR" sz="1800" dirty="0"/>
          </a:p>
        </p:txBody>
      </p:sp>
    </p:spTree>
    <p:extLst>
      <p:ext uri="{BB962C8B-B14F-4D97-AF65-F5344CB8AC3E}">
        <p14:creationId xmlns:p14="http://schemas.microsoft.com/office/powerpoint/2010/main" val="1245740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3" name="Espace réservé de la date 2"/>
          <p:cNvSpPr>
            <a:spLocks noGrp="1"/>
          </p:cNvSpPr>
          <p:nvPr>
            <p:ph type="dt" sz="half" idx="2"/>
          </p:nvPr>
        </p:nvSpPr>
        <p:spPr/>
        <p:txBody>
          <a:bodyPr/>
          <a:lstStyle/>
          <a:p>
            <a:fld id="{6A4A60EE-9D13-3442-9796-E718C6343EC1}" type="datetime1">
              <a:rPr lang="fr-FR" cap="all" smtClean="0"/>
              <a:pPr/>
              <a:t>13/06/2022</a:t>
            </a:fld>
            <a:endParaRPr lang="fr-FR" cap="all" dirty="0"/>
          </a:p>
        </p:txBody>
      </p:sp>
      <p:sp>
        <p:nvSpPr>
          <p:cNvPr id="6" name="Espace réservé du texte 5"/>
          <p:cNvSpPr>
            <a:spLocks noGrp="1"/>
          </p:cNvSpPr>
          <p:nvPr>
            <p:ph type="body" sz="quarter" idx="14"/>
          </p:nvPr>
        </p:nvSpPr>
        <p:spPr>
          <a:xfrm>
            <a:off x="467544" y="1343177"/>
            <a:ext cx="8137153" cy="3162573"/>
          </a:xfrm>
          <a:solidFill>
            <a:schemeClr val="accent1">
              <a:lumMod val="25000"/>
              <a:lumOff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0" tIns="0" rIns="0" bIns="0" rtlCol="0" anchor="ctr" anchorCtr="0">
            <a:noAutofit/>
          </a:bodyPr>
          <a:lstStyle/>
          <a:p>
            <a:pPr marL="285750" indent="-192088">
              <a:spcAft>
                <a:spcPts val="600"/>
              </a:spcAft>
              <a:buFont typeface="Arial" panose="020B0604020202020204" pitchFamily="34" charset="0"/>
              <a:buChar char="•"/>
            </a:pPr>
            <a:r>
              <a:rPr lang="fr-FR" b="1" dirty="0" smtClean="0">
                <a:solidFill>
                  <a:schemeClr val="accent1">
                    <a:lumMod val="50000"/>
                  </a:schemeClr>
                </a:solidFill>
              </a:rPr>
              <a:t>Intégration </a:t>
            </a:r>
            <a:r>
              <a:rPr lang="fr-FR" b="1" dirty="0">
                <a:solidFill>
                  <a:schemeClr val="accent1">
                    <a:lumMod val="50000"/>
                  </a:schemeClr>
                </a:solidFill>
              </a:rPr>
              <a:t>dans le plan de </a:t>
            </a:r>
            <a:r>
              <a:rPr lang="fr-FR" b="1" dirty="0" smtClean="0">
                <a:solidFill>
                  <a:schemeClr val="accent1">
                    <a:lumMod val="50000"/>
                  </a:schemeClr>
                </a:solidFill>
              </a:rPr>
              <a:t>formation d’un </a:t>
            </a:r>
            <a:r>
              <a:rPr lang="fr-FR" b="1" dirty="0">
                <a:solidFill>
                  <a:schemeClr val="accent1">
                    <a:lumMod val="50000"/>
                  </a:schemeClr>
                </a:solidFill>
              </a:rPr>
              <a:t>volet dédié aux soins </a:t>
            </a:r>
            <a:r>
              <a:rPr lang="fr-FR" b="1" dirty="0" smtClean="0">
                <a:solidFill>
                  <a:schemeClr val="accent1">
                    <a:lumMod val="50000"/>
                  </a:schemeClr>
                </a:solidFill>
              </a:rPr>
              <a:t>critiques</a:t>
            </a:r>
            <a:r>
              <a:rPr lang="fr-FR" dirty="0" smtClean="0">
                <a:solidFill>
                  <a:schemeClr val="accent1">
                    <a:lumMod val="50000"/>
                  </a:schemeClr>
                </a:solidFill>
              </a:rPr>
              <a:t>, </a:t>
            </a:r>
            <a:r>
              <a:rPr lang="fr-FR" dirty="0">
                <a:solidFill>
                  <a:schemeClr val="accent1">
                    <a:lumMod val="50000"/>
                  </a:schemeClr>
                </a:solidFill>
              </a:rPr>
              <a:t>en lien avec la </a:t>
            </a:r>
            <a:r>
              <a:rPr lang="fr-FR" b="1" dirty="0">
                <a:solidFill>
                  <a:schemeClr val="accent1">
                    <a:lumMod val="50000"/>
                  </a:schemeClr>
                </a:solidFill>
              </a:rPr>
              <a:t>constitution </a:t>
            </a:r>
            <a:r>
              <a:rPr lang="fr-FR" b="1" dirty="0" smtClean="0">
                <a:solidFill>
                  <a:schemeClr val="accent1">
                    <a:lumMod val="50000"/>
                  </a:schemeClr>
                </a:solidFill>
              </a:rPr>
              <a:t>de </a:t>
            </a:r>
            <a:r>
              <a:rPr lang="fr-FR" b="1" dirty="0">
                <a:solidFill>
                  <a:schemeClr val="accent1">
                    <a:lumMod val="50000"/>
                  </a:schemeClr>
                </a:solidFill>
              </a:rPr>
              <a:t>pool </a:t>
            </a:r>
            <a:r>
              <a:rPr lang="fr-FR" b="1" dirty="0" smtClean="0">
                <a:solidFill>
                  <a:schemeClr val="accent1">
                    <a:lumMod val="50000"/>
                  </a:schemeClr>
                </a:solidFill>
              </a:rPr>
              <a:t>de renfort </a:t>
            </a:r>
            <a:r>
              <a:rPr lang="fr-FR" dirty="0" smtClean="0">
                <a:solidFill>
                  <a:schemeClr val="accent1">
                    <a:lumMod val="50000"/>
                  </a:schemeClr>
                </a:solidFill>
              </a:rPr>
              <a:t>de soignants en soutien des équipes de réanimation</a:t>
            </a:r>
            <a:endParaRPr lang="fr-FR" dirty="0">
              <a:solidFill>
                <a:schemeClr val="accent1">
                  <a:lumMod val="50000"/>
                </a:schemeClr>
              </a:solidFill>
            </a:endParaRPr>
          </a:p>
          <a:p>
            <a:pPr marL="269875" indent="-176213">
              <a:spcAft>
                <a:spcPts val="600"/>
              </a:spcAft>
              <a:buChar char="•"/>
            </a:pPr>
            <a:endParaRPr lang="fr-FR" dirty="0">
              <a:solidFill>
                <a:schemeClr val="accent1">
                  <a:lumMod val="50000"/>
                </a:schemeClr>
              </a:solidFill>
            </a:endParaRPr>
          </a:p>
          <a:p>
            <a:pPr marL="269875" indent="-176213">
              <a:spcAft>
                <a:spcPts val="600"/>
              </a:spcAft>
              <a:buChar char="•"/>
            </a:pPr>
            <a:r>
              <a:rPr lang="fr-FR" b="1" dirty="0">
                <a:solidFill>
                  <a:schemeClr val="accent1">
                    <a:lumMod val="50000"/>
                  </a:schemeClr>
                </a:solidFill>
              </a:rPr>
              <a:t>Plan formalisé </a:t>
            </a:r>
            <a:r>
              <a:rPr lang="fr-FR" b="1" dirty="0" smtClean="0">
                <a:solidFill>
                  <a:schemeClr val="accent1">
                    <a:lumMod val="50000"/>
                  </a:schemeClr>
                </a:solidFill>
              </a:rPr>
              <a:t>de la flexibilité capacitaire </a:t>
            </a:r>
            <a:r>
              <a:rPr lang="fr-FR" dirty="0" smtClean="0">
                <a:solidFill>
                  <a:schemeClr val="accent1">
                    <a:lumMod val="50000"/>
                  </a:schemeClr>
                </a:solidFill>
              </a:rPr>
              <a:t>permettant d’anticiper </a:t>
            </a:r>
            <a:r>
              <a:rPr lang="fr-FR" dirty="0">
                <a:solidFill>
                  <a:schemeClr val="accent1">
                    <a:lumMod val="50000"/>
                  </a:schemeClr>
                </a:solidFill>
              </a:rPr>
              <a:t>les </a:t>
            </a:r>
            <a:r>
              <a:rPr lang="fr-FR" dirty="0" smtClean="0">
                <a:solidFill>
                  <a:schemeClr val="accent1">
                    <a:lumMod val="50000"/>
                  </a:schemeClr>
                </a:solidFill>
              </a:rPr>
              <a:t>réponses aux besoins </a:t>
            </a:r>
            <a:r>
              <a:rPr lang="fr-FR" dirty="0">
                <a:solidFill>
                  <a:schemeClr val="accent1">
                    <a:lumMod val="50000"/>
                  </a:schemeClr>
                </a:solidFill>
              </a:rPr>
              <a:t>supplémentaires de prises en charge en soins </a:t>
            </a:r>
            <a:r>
              <a:rPr lang="fr-FR" dirty="0" smtClean="0">
                <a:solidFill>
                  <a:schemeClr val="accent1">
                    <a:lumMod val="50000"/>
                  </a:schemeClr>
                </a:solidFill>
              </a:rPr>
              <a:t>critiques, </a:t>
            </a:r>
            <a:r>
              <a:rPr lang="fr-FR" dirty="0">
                <a:solidFill>
                  <a:schemeClr val="accent1">
                    <a:lumMod val="50000"/>
                  </a:schemeClr>
                </a:solidFill>
              </a:rPr>
              <a:t>liés aux fluctuations saisonnières et </a:t>
            </a:r>
            <a:r>
              <a:rPr lang="fr-FR" dirty="0" smtClean="0">
                <a:solidFill>
                  <a:schemeClr val="accent1">
                    <a:lumMod val="50000"/>
                  </a:schemeClr>
                </a:solidFill>
              </a:rPr>
              <a:t>aux crises </a:t>
            </a:r>
            <a:r>
              <a:rPr lang="fr-FR" dirty="0">
                <a:solidFill>
                  <a:schemeClr val="accent1">
                    <a:lumMod val="50000"/>
                  </a:schemeClr>
                </a:solidFill>
              </a:rPr>
              <a:t>sanitaires </a:t>
            </a:r>
            <a:r>
              <a:rPr lang="fr-FR" dirty="0" smtClean="0">
                <a:solidFill>
                  <a:schemeClr val="accent1">
                    <a:lumMod val="50000"/>
                  </a:schemeClr>
                </a:solidFill>
              </a:rPr>
              <a:t>et, d’organiser </a:t>
            </a:r>
            <a:r>
              <a:rPr lang="fr-FR" dirty="0">
                <a:solidFill>
                  <a:schemeClr val="accent1">
                    <a:lumMod val="50000"/>
                  </a:schemeClr>
                </a:solidFill>
              </a:rPr>
              <a:t>la montée en charge progressive </a:t>
            </a:r>
            <a:r>
              <a:rPr lang="fr-FR" dirty="0" smtClean="0">
                <a:solidFill>
                  <a:schemeClr val="accent1">
                    <a:lumMod val="50000"/>
                  </a:schemeClr>
                </a:solidFill>
              </a:rPr>
              <a:t>du nombre de lits de réanimation</a:t>
            </a:r>
            <a:endParaRPr lang="fr-FR" dirty="0">
              <a:solidFill>
                <a:schemeClr val="accent1">
                  <a:lumMod val="50000"/>
                </a:schemeClr>
              </a:solidFill>
            </a:endParaRPr>
          </a:p>
          <a:p>
            <a:pPr marL="269875" indent="-176213">
              <a:spcAft>
                <a:spcPts val="600"/>
              </a:spcAft>
              <a:buChar char="•"/>
            </a:pPr>
            <a:endParaRPr lang="fr-FR" dirty="0">
              <a:solidFill>
                <a:schemeClr val="accent1">
                  <a:lumMod val="50000"/>
                </a:schemeClr>
              </a:solidFill>
            </a:endParaRPr>
          </a:p>
          <a:p>
            <a:pPr marL="269875" indent="-176213">
              <a:spcAft>
                <a:spcPts val="600"/>
              </a:spcAft>
              <a:buChar char="•"/>
            </a:pPr>
            <a:r>
              <a:rPr lang="fr-FR" b="1" dirty="0">
                <a:solidFill>
                  <a:schemeClr val="accent1">
                    <a:lumMod val="50000"/>
                  </a:schemeClr>
                </a:solidFill>
              </a:rPr>
              <a:t>Organisation </a:t>
            </a:r>
            <a:r>
              <a:rPr lang="fr-FR" dirty="0">
                <a:solidFill>
                  <a:schemeClr val="accent1">
                    <a:lumMod val="50000"/>
                  </a:schemeClr>
                </a:solidFill>
              </a:rPr>
              <a:t>d’un</a:t>
            </a:r>
            <a:r>
              <a:rPr lang="fr-FR" b="1" dirty="0">
                <a:solidFill>
                  <a:schemeClr val="accent1">
                    <a:lumMod val="50000"/>
                  </a:schemeClr>
                </a:solidFill>
              </a:rPr>
              <a:t> réseau territorial de la filière </a:t>
            </a:r>
            <a:r>
              <a:rPr lang="fr-FR" dirty="0">
                <a:solidFill>
                  <a:schemeClr val="accent1">
                    <a:lumMod val="50000"/>
                  </a:schemeClr>
                </a:solidFill>
              </a:rPr>
              <a:t>des soins critiques (dispositif spécifique régional)</a:t>
            </a:r>
          </a:p>
          <a:p>
            <a:pPr marL="93662">
              <a:spcAft>
                <a:spcPts val="600"/>
              </a:spcAft>
            </a:pPr>
            <a:endParaRPr lang="fr-FR" dirty="0">
              <a:solidFill>
                <a:schemeClr val="accent1">
                  <a:lumMod val="50000"/>
                </a:schemeClr>
              </a:solidFill>
            </a:endParaRPr>
          </a:p>
          <a:p>
            <a:pPr marL="269875" indent="-176213">
              <a:spcAft>
                <a:spcPts val="600"/>
              </a:spcAft>
              <a:buChar char="•"/>
            </a:pPr>
            <a:r>
              <a:rPr lang="fr-FR" dirty="0">
                <a:solidFill>
                  <a:schemeClr val="accent1">
                    <a:lumMod val="50000"/>
                  </a:schemeClr>
                </a:solidFill>
              </a:rPr>
              <a:t>O</a:t>
            </a:r>
            <a:r>
              <a:rPr lang="fr-FR" dirty="0" smtClean="0">
                <a:solidFill>
                  <a:schemeClr val="accent1">
                    <a:lumMod val="50000"/>
                  </a:schemeClr>
                </a:solidFill>
              </a:rPr>
              <a:t>util </a:t>
            </a:r>
            <a:r>
              <a:rPr lang="fr-FR" dirty="0">
                <a:solidFill>
                  <a:schemeClr val="accent1">
                    <a:lumMod val="50000"/>
                  </a:schemeClr>
                </a:solidFill>
              </a:rPr>
              <a:t>de </a:t>
            </a:r>
            <a:r>
              <a:rPr lang="fr-FR" b="1" dirty="0">
                <a:solidFill>
                  <a:schemeClr val="accent1">
                    <a:lumMod val="50000"/>
                  </a:schemeClr>
                </a:solidFill>
              </a:rPr>
              <a:t>gestion des lits et </a:t>
            </a:r>
            <a:r>
              <a:rPr lang="fr-FR" b="1" dirty="0" smtClean="0">
                <a:solidFill>
                  <a:schemeClr val="accent1">
                    <a:lumMod val="50000"/>
                  </a:schemeClr>
                </a:solidFill>
              </a:rPr>
              <a:t>système </a:t>
            </a:r>
            <a:r>
              <a:rPr lang="fr-FR" b="1" dirty="0">
                <a:solidFill>
                  <a:schemeClr val="accent1">
                    <a:lumMod val="50000"/>
                  </a:schemeClr>
                </a:solidFill>
              </a:rPr>
              <a:t>d’information </a:t>
            </a:r>
            <a:r>
              <a:rPr lang="fr-FR" dirty="0">
                <a:solidFill>
                  <a:schemeClr val="accent1">
                    <a:lumMod val="50000"/>
                  </a:schemeClr>
                </a:solidFill>
              </a:rPr>
              <a:t>adapté aux soins critiques</a:t>
            </a:r>
          </a:p>
        </p:txBody>
      </p:sp>
      <p:sp>
        <p:nvSpPr>
          <p:cNvPr id="7" name="Espace réservé du pied de page 6"/>
          <p:cNvSpPr>
            <a:spLocks noGrp="1"/>
          </p:cNvSpPr>
          <p:nvPr>
            <p:ph type="ftr" sz="quarter" idx="3"/>
          </p:nvPr>
        </p:nvSpPr>
        <p:spPr>
          <a:xfrm>
            <a:off x="3203848" y="-47851"/>
            <a:ext cx="5879931" cy="360000"/>
          </a:xfrm>
        </p:spPr>
        <p:txBody>
          <a:bodyPr/>
          <a:lstStyle/>
          <a:p>
            <a:r>
              <a:rPr lang="fr-FR" smtClean="0"/>
              <a:t>Direction générale de l’offre de soins</a:t>
            </a:r>
            <a:endParaRPr lang="fr-FR" dirty="0"/>
          </a:p>
        </p:txBody>
      </p:sp>
      <p:sp>
        <p:nvSpPr>
          <p:cNvPr id="8" name="Titre 4"/>
          <p:cNvSpPr txBox="1">
            <a:spLocks/>
          </p:cNvSpPr>
          <p:nvPr/>
        </p:nvSpPr>
        <p:spPr>
          <a:xfrm>
            <a:off x="719137" y="508151"/>
            <a:ext cx="8424863" cy="539991"/>
          </a:xfrm>
          <a:prstGeom prst="rect">
            <a:avLst/>
          </a:prstGeom>
        </p:spPr>
        <p:txBody>
          <a:bodyPr vert="horz" lIns="91440" tIns="45720" rIns="91440" bIns="45720" rtlCol="0" anchor="ctr">
            <a:noAutofit/>
          </a:bodyPr>
          <a:lst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a:lstStyle>
          <a:p>
            <a:r>
              <a:rPr lang="fr-FR" sz="1800" dirty="0" smtClean="0"/>
              <a:t>Les orientations de la réforme des autorisations de soins critiques </a:t>
            </a:r>
            <a:endParaRPr lang="fr-FR" sz="1800" dirty="0"/>
          </a:p>
        </p:txBody>
      </p:sp>
    </p:spTree>
    <p:extLst>
      <p:ext uri="{BB962C8B-B14F-4D97-AF65-F5344CB8AC3E}">
        <p14:creationId xmlns:p14="http://schemas.microsoft.com/office/powerpoint/2010/main" val="232464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INTITULE_OFFIC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presentation ppt_DGOS.pptx" id="{B0064140-0F82-488E-B524-C6C2029099B4}" vid="{AA084E05-CF0D-4549-B783-425241C1B68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b4e5cf4-0fc5-48ee-950b-8270790171f4">
      <Value>1</Value>
    </TaxCatchAll>
    <PACo_NiveauDeConfidentialiteTaxHTField0 xmlns="7f020e4e-05e3-4854-bed3-e96f0ff1d633">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43a73bf0-6fa9-439e-9f01-0c858cc75030</TermId>
        </TermInfo>
      </Terms>
    </PACo_NiveauDeConfidentialiteTaxHTField0>
    <PublishingExpirationDate xmlns="http://schemas.microsoft.com/sharepoint/v3" xsi:nil="true"/>
    <PublishingStartDate xmlns="http://schemas.microsoft.com/sharepoint/v3" xsi:nil="true"/>
    <_dlc_DocId xmlns="7b4e5cf4-0fc5-48ee-950b-8270790171f4">PACO-469-92</_dlc_DocId>
    <_dlc_DocIdUrl xmlns="7b4e5cf4-0fc5-48ee-950b-8270790171f4">
      <Url>https://paco.intranet.social.gouv.fr/sante/dgos/boite_outils/_layouts/15/DocIdRedir.aspx?ID=PACO-469-92</Url>
      <Description>PACO-469-92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106E6B442BF643B751AF735B9623DF" ma:contentTypeVersion="3" ma:contentTypeDescription="Crée un document." ma:contentTypeScope="" ma:versionID="cbf6b05b5f8f743199607709470164b2">
  <xsd:schema xmlns:xsd="http://www.w3.org/2001/XMLSchema" xmlns:xs="http://www.w3.org/2001/XMLSchema" xmlns:p="http://schemas.microsoft.com/office/2006/metadata/properties" xmlns:ns1="http://schemas.microsoft.com/sharepoint/v3" xmlns:ns2="7b4e5cf4-0fc5-48ee-950b-8270790171f4" xmlns:ns3="7f020e4e-05e3-4854-bed3-e96f0ff1d633" targetNamespace="http://schemas.microsoft.com/office/2006/metadata/properties" ma:root="true" ma:fieldsID="3ffbec32b648b209ce331a6b4b87e67d" ns1:_="" ns2:_="" ns3:_="">
    <xsd:import namespace="http://schemas.microsoft.com/sharepoint/v3"/>
    <xsd:import namespace="7b4e5cf4-0fc5-48ee-950b-8270790171f4"/>
    <xsd:import namespace="7f020e4e-05e3-4854-bed3-e96f0ff1d633"/>
    <xsd:element name="properties">
      <xsd:complexType>
        <xsd:sequence>
          <xsd:element name="documentManagement">
            <xsd:complexType>
              <xsd:all>
                <xsd:element ref="ns2:_dlc_DocId" minOccurs="0"/>
                <xsd:element ref="ns2:_dlc_DocIdUrl" minOccurs="0"/>
                <xsd:element ref="ns2:_dlc_DocIdPersistId" minOccurs="0"/>
                <xsd:element ref="ns3:PACo_NiveauDeConfidentialiteTaxHTField0" minOccurs="0"/>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5"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16"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b4e5cf4-0fc5-48ee-950b-8270790171f4"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element name="TaxCatchAll" ma:index="12" nillable="true" ma:displayName="Colonne Attraper tout de Taxonomie" ma:description="" ma:hidden="true" ma:list="{d832e24f-c8ee-45ec-b83f-6d52fe3e122c}" ma:internalName="TaxCatchAll" ma:showField="CatchAllData" ma:web="7b4e5cf4-0fc5-48ee-950b-8270790171f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Colonne Attraper tout de Taxonomie1" ma:description="" ma:hidden="true" ma:list="{d832e24f-c8ee-45ec-b83f-6d52fe3e122c}" ma:internalName="TaxCatchAllLabel" ma:readOnly="true" ma:showField="CatchAllDataLabel" ma:web="7b4e5cf4-0fc5-48ee-950b-8270790171f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f020e4e-05e3-4854-bed3-e96f0ff1d633" elementFormDefault="qualified">
    <xsd:import namespace="http://schemas.microsoft.com/office/2006/documentManagement/types"/>
    <xsd:import namespace="http://schemas.microsoft.com/office/infopath/2007/PartnerControls"/>
    <xsd:element name="PACo_NiveauDeConfidentialiteTaxHTField0" ma:index="11" ma:taxonomy="true" ma:internalName="PACo_NiveauDeConfidentialiteTaxHTField0" ma:taxonomyFieldName="PACo_NiveauDeConfidentialite" ma:displayName="Niveau de confidentialité" ma:default="1;#Public|43a73bf0-6fa9-439e-9f01-0c858cc75030" ma:fieldId="{55294203-1914-45cc-91d1-0bc660f83c6c}" ma:sspId="624bd1e1-bb4f-4cf0-a57e-44630b9c7bb2" ma:termSetId="47fe2dba-03aa-4e20-9197-2cab34707c0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
    <Synchronization>Synchronous</Synchronization>
    <Type>1</Type>
    <SequenceNumber>10000</SequenceNumber>
    <Url/>
    <Assembly>Microsoft.SharePoint.Taxonomy, Version=14.0.0.0, Culture=neutral, PublicKeyToken=71e9bce111e9429c</Assembly>
    <Class>Microsoft.SharePoint.Taxonomy.TaxonomyItemEventReceiver</Class>
    <Data/>
    <Filter/>
  </Receiver>
  <Receiver>
    <Name/>
    <Synchronization>Synchronous</Synchronization>
    <Type>2</Type>
    <SequenceNumber>10000</SequenceNumber>
    <Url/>
    <Assembly>Microsoft.SharePoint.Taxonomy, Version=14.0.0.0, Culture=neutral, PublicKeyToken=71e9bce111e9429c</Assembly>
    <Class>Microsoft.SharePoint.Taxonomy.TaxonomyItemEventReceiver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40DDA2-EC36-4BD3-B11F-22038F469989}">
  <ds:schemaRefs>
    <ds:schemaRef ds:uri="http://schemas.microsoft.com/office/2006/documentManagement/types"/>
    <ds:schemaRef ds:uri="http://purl.org/dc/terms/"/>
    <ds:schemaRef ds:uri="http://purl.org/dc/elements/1.1/"/>
    <ds:schemaRef ds:uri="http://purl.org/dc/dcmitype/"/>
    <ds:schemaRef ds:uri="http://schemas.openxmlformats.org/package/2006/metadata/core-properties"/>
    <ds:schemaRef ds:uri="http://schemas.microsoft.com/office/infopath/2007/PartnerControls"/>
    <ds:schemaRef ds:uri="http://schemas.microsoft.com/office/2006/metadata/properties"/>
    <ds:schemaRef ds:uri="7f020e4e-05e3-4854-bed3-e96f0ff1d633"/>
    <ds:schemaRef ds:uri="7b4e5cf4-0fc5-48ee-950b-8270790171f4"/>
    <ds:schemaRef ds:uri="http://schemas.microsoft.com/sharepoint/v3"/>
    <ds:schemaRef ds:uri="http://www.w3.org/XML/1998/namespace"/>
  </ds:schemaRefs>
</ds:datastoreItem>
</file>

<file path=customXml/itemProps2.xml><?xml version="1.0" encoding="utf-8"?>
<ds:datastoreItem xmlns:ds="http://schemas.openxmlformats.org/officeDocument/2006/customXml" ds:itemID="{D3FE348C-6007-416A-8C9A-55B54A2290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4e5cf4-0fc5-48ee-950b-8270790171f4"/>
    <ds:schemaRef ds:uri="7f020e4e-05e3-4854-bed3-e96f0ff1d6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850B25-AFE0-4782-83DB-E41AD528A7DA}">
  <ds:schemaRefs>
    <ds:schemaRef ds:uri="http://schemas.microsoft.com/sharepoint/events"/>
  </ds:schemaRefs>
</ds:datastoreItem>
</file>

<file path=customXml/itemProps4.xml><?xml version="1.0" encoding="utf-8"?>
<ds:datastoreItem xmlns:ds="http://schemas.openxmlformats.org/officeDocument/2006/customXml" ds:itemID="{4D18A77D-5A87-4579-A2F0-D1990CEA47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1855</TotalTime>
  <Words>4894</Words>
  <Application>Microsoft Office PowerPoint</Application>
  <PresentationFormat>Affichage à l'écran (16:9)</PresentationFormat>
  <Paragraphs>508</Paragraphs>
  <Slides>29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Arial</vt:lpstr>
      <vt:lpstr>Calibri</vt:lpstr>
      <vt:lpstr>Symbol</vt:lpstr>
      <vt:lpstr>Wingdings</vt:lpstr>
      <vt:lpstr>TEMPLATE_INTITULE_OFFICIEL</vt:lpstr>
      <vt:lpstr>Présentation PowerPoint</vt:lpstr>
      <vt:lpstr>Présentation PowerPoint</vt:lpstr>
      <vt:lpstr>Les constats principaux des besoins de réforme avant-crise</vt:lpstr>
      <vt:lpstr>Les points clefs issus du RETEX soins critiques de la crise COVID19</vt:lpstr>
      <vt:lpstr>La réforme des autorisations au sein de la feuille de route soins critiques </vt:lpstr>
      <vt:lpstr>Présentation PowerPoint</vt:lpstr>
      <vt:lpstr>Présentation PowerPoint</vt:lpstr>
      <vt:lpstr>Présentation PowerPoint</vt:lpstr>
      <vt:lpstr>Présentation PowerPoint</vt:lpstr>
      <vt:lpstr>Présentation PowerPoint</vt:lpstr>
      <vt:lpstr>Présentation PowerPoint</vt:lpstr>
      <vt:lpstr>Modalité « soins critiques adultes »</vt:lpstr>
      <vt:lpstr>Organisation des prises en charge adultes</vt:lpstr>
      <vt:lpstr>Modalité «  soins critiques pédiatriques »  </vt:lpstr>
      <vt:lpstr>Organisation des prises en charge pédiatriques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Actions de la feuille de route en lien avec la réforme des autorisations</vt:lpstr>
    </vt:vector>
  </TitlesOfParts>
  <Manager>Client</Manager>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BOQUET, Roselyne (DGOS/SOUS-DIR REGULATION OFFRE SOINS/R3)</dc:creator>
  <cp:lastModifiedBy>CASTELAIN-JEDOR, Céline (DGOS/SOUS-DIR REGULATION OFFRE SOINS/R3)</cp:lastModifiedBy>
  <cp:revision>192</cp:revision>
  <dcterms:created xsi:type="dcterms:W3CDTF">2022-06-08T16:58:51Z</dcterms:created>
  <dcterms:modified xsi:type="dcterms:W3CDTF">2022-06-13T09:56:33Z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0x010100B3106E6B442BF643B751AF735B9623DF</vt:lpwstr>
  </property>
  <property fmtid="{D5CDD505-2E9C-101B-9397-08002B2CF9AE}" pid="3" name="PACo_NiveauDeConfidentialite">
    <vt:lpwstr>1;#Public|43a73bf0-6fa9-439e-9f01-0c858cc75030</vt:lpwstr>
  </property>
  <property fmtid="{D5CDD505-2E9C-101B-9397-08002B2CF9AE}" pid="4" name="_dlc_DocIdItemGuid">
    <vt:lpwstr>bc1298d2-8fd1-4e94-b60e-128de5330ff3</vt:lpwstr>
  </property>
</Properties>
</file>