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300" r:id="rId2"/>
    <p:sldId id="319" r:id="rId3"/>
    <p:sldId id="315" r:id="rId4"/>
    <p:sldId id="318" r:id="rId5"/>
    <p:sldId id="321" r:id="rId6"/>
    <p:sldId id="322" r:id="rId7"/>
    <p:sldId id="311" r:id="rId8"/>
    <p:sldId id="303" r:id="rId9"/>
    <p:sldId id="312" r:id="rId10"/>
  </p:sldIdLst>
  <p:sldSz cx="9144000" cy="6858000" type="screen4x3"/>
  <p:notesSz cx="6797675" cy="9926638"/>
  <p:defaultTex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297" autoAdjust="0"/>
  </p:normalViewPr>
  <p:slideViewPr>
    <p:cSldViewPr>
      <p:cViewPr varScale="1">
        <p:scale>
          <a:sx n="125" d="100"/>
          <a:sy n="125" d="100"/>
        </p:scale>
        <p:origin x="1194" y="10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image" Target="../media/image11.jpeg"/></Relationships>
</file>

<file path=ppt/diagrams/_rels/drawing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image" Target="../media/image11.jpeg"/></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389E41-B40E-4D08-8F84-9AEB001A612C}" type="doc">
      <dgm:prSet loTypeId="urn:microsoft.com/office/officeart/2005/8/layout/vList3" loCatId="list" qsTypeId="urn:microsoft.com/office/officeart/2005/8/quickstyle/3d6" qsCatId="3D" csTypeId="urn:microsoft.com/office/officeart/2005/8/colors/accent1_3" csCatId="accent1" phldr="1"/>
      <dgm:spPr/>
      <dgm:t>
        <a:bodyPr/>
        <a:lstStyle/>
        <a:p>
          <a:endParaRPr lang="fr-FR"/>
        </a:p>
      </dgm:t>
    </dgm:pt>
    <dgm:pt modelId="{950B921E-E3EC-42C5-8D48-8FD80FA019CD}">
      <dgm:prSet phldrT="[Texte]"/>
      <dgm:spPr/>
      <dgm:t>
        <a:bodyPr/>
        <a:lstStyle/>
        <a:p>
          <a:r>
            <a:rPr lang="fr-FR" altLang="fr-FR" dirty="0" smtClean="0">
              <a:latin typeface="+mn-lt"/>
              <a:cs typeface="Arial" charset="0"/>
            </a:rPr>
            <a:t>Toute l’information est disponible au format numérique,</a:t>
          </a:r>
          <a:endParaRPr lang="fr-FR" dirty="0"/>
        </a:p>
      </dgm:t>
    </dgm:pt>
    <dgm:pt modelId="{1D5441DF-E517-4A02-B38A-47943C8EF183}" type="parTrans" cxnId="{F11B0715-F7FB-454C-9B94-B676017DEAC4}">
      <dgm:prSet/>
      <dgm:spPr/>
      <dgm:t>
        <a:bodyPr/>
        <a:lstStyle/>
        <a:p>
          <a:endParaRPr lang="fr-FR"/>
        </a:p>
      </dgm:t>
    </dgm:pt>
    <dgm:pt modelId="{289699C0-6A01-42C4-B016-F6CC056F9CFC}" type="sibTrans" cxnId="{F11B0715-F7FB-454C-9B94-B676017DEAC4}">
      <dgm:prSet/>
      <dgm:spPr/>
      <dgm:t>
        <a:bodyPr/>
        <a:lstStyle/>
        <a:p>
          <a:endParaRPr lang="fr-FR"/>
        </a:p>
      </dgm:t>
    </dgm:pt>
    <dgm:pt modelId="{42EDD842-0B23-45EB-8900-2D835D56CF40}">
      <dgm:prSet phldrT="[Texte]"/>
      <dgm:spPr/>
      <dgm:t>
        <a:bodyPr/>
        <a:lstStyle/>
        <a:p>
          <a:r>
            <a:rPr lang="fr-FR" altLang="fr-FR" dirty="0" smtClean="0">
              <a:latin typeface="+mn-lt"/>
              <a:cs typeface="Arial" charset="0"/>
            </a:rPr>
            <a:t>La reconnaissance vocale permet de capturer de l’information en temps réel dans le DPI,</a:t>
          </a:r>
          <a:endParaRPr lang="fr-FR" dirty="0"/>
        </a:p>
      </dgm:t>
    </dgm:pt>
    <dgm:pt modelId="{1D3A9ADE-B3E5-4206-93AF-477D1B6E094B}" type="parTrans" cxnId="{6DF58EF2-F533-444C-ABF8-AC6A677F5729}">
      <dgm:prSet/>
      <dgm:spPr/>
      <dgm:t>
        <a:bodyPr/>
        <a:lstStyle/>
        <a:p>
          <a:endParaRPr lang="fr-FR"/>
        </a:p>
      </dgm:t>
    </dgm:pt>
    <dgm:pt modelId="{F646C85F-4988-4050-BB50-3664A9D79140}" type="sibTrans" cxnId="{6DF58EF2-F533-444C-ABF8-AC6A677F5729}">
      <dgm:prSet/>
      <dgm:spPr/>
      <dgm:t>
        <a:bodyPr/>
        <a:lstStyle/>
        <a:p>
          <a:endParaRPr lang="fr-FR"/>
        </a:p>
      </dgm:t>
    </dgm:pt>
    <dgm:pt modelId="{5A47AAC1-9AE0-434D-AB5C-6F6F92B8B08A}">
      <dgm:prSet phldrT="[Texte]"/>
      <dgm:spPr/>
      <dgm:t>
        <a:bodyPr/>
        <a:lstStyle/>
        <a:p>
          <a:r>
            <a:rPr lang="fr-FR" altLang="fr-FR" dirty="0" smtClean="0">
              <a:latin typeface="+mn-lt"/>
              <a:cs typeface="Arial" charset="0"/>
            </a:rPr>
            <a:t>Le DPI est adapté à chaque spécialité et dans tous les contextes (consultation, bloc, staff…),</a:t>
          </a:r>
          <a:endParaRPr lang="fr-FR" dirty="0"/>
        </a:p>
      </dgm:t>
    </dgm:pt>
    <dgm:pt modelId="{C0E70A99-A14B-4D69-B9D0-9920508CB29C}" type="parTrans" cxnId="{CE37F8BD-ED23-4454-A9FB-9A58A66FF2EC}">
      <dgm:prSet/>
      <dgm:spPr/>
      <dgm:t>
        <a:bodyPr/>
        <a:lstStyle/>
        <a:p>
          <a:endParaRPr lang="fr-FR"/>
        </a:p>
      </dgm:t>
    </dgm:pt>
    <dgm:pt modelId="{C92E6982-3B69-460E-9AB1-AB34EF3CA5D4}" type="sibTrans" cxnId="{CE37F8BD-ED23-4454-A9FB-9A58A66FF2EC}">
      <dgm:prSet/>
      <dgm:spPr/>
      <dgm:t>
        <a:bodyPr/>
        <a:lstStyle/>
        <a:p>
          <a:endParaRPr lang="fr-FR"/>
        </a:p>
      </dgm:t>
    </dgm:pt>
    <dgm:pt modelId="{BB400BED-C59D-4F66-BE66-D31C2E2AC14E}">
      <dgm:prSet phldrT="[Texte]"/>
      <dgm:spPr/>
      <dgm:t>
        <a:bodyPr/>
        <a:lstStyle/>
        <a:p>
          <a:r>
            <a:rPr lang="fr-FR" altLang="fr-FR" dirty="0" smtClean="0">
              <a:latin typeface="+mn-lt"/>
              <a:cs typeface="Arial" charset="0"/>
            </a:rPr>
            <a:t>La production de documents médicaux est automatisée (DxCare + </a:t>
          </a:r>
          <a:r>
            <a:rPr lang="fr-FR" altLang="fr-FR" dirty="0" err="1" smtClean="0">
              <a:latin typeface="+mn-lt"/>
              <a:cs typeface="Arial" charset="0"/>
            </a:rPr>
            <a:t>Reco</a:t>
          </a:r>
          <a:r>
            <a:rPr lang="fr-FR" altLang="fr-FR" dirty="0" smtClean="0">
              <a:latin typeface="+mn-lt"/>
              <a:cs typeface="Arial" charset="0"/>
            </a:rPr>
            <a:t> vocale),</a:t>
          </a:r>
          <a:endParaRPr lang="fr-FR" dirty="0"/>
        </a:p>
      </dgm:t>
    </dgm:pt>
    <dgm:pt modelId="{298D13E4-3F1A-42E5-B8BC-A6ADC70D0463}" type="parTrans" cxnId="{45417CA3-133F-481D-B2ED-0D3538E305E4}">
      <dgm:prSet/>
      <dgm:spPr/>
      <dgm:t>
        <a:bodyPr/>
        <a:lstStyle/>
        <a:p>
          <a:endParaRPr lang="fr-FR"/>
        </a:p>
      </dgm:t>
    </dgm:pt>
    <dgm:pt modelId="{54AA2CD7-A004-48FE-9867-58B672B94D00}" type="sibTrans" cxnId="{45417CA3-133F-481D-B2ED-0D3538E305E4}">
      <dgm:prSet/>
      <dgm:spPr/>
      <dgm:t>
        <a:bodyPr/>
        <a:lstStyle/>
        <a:p>
          <a:endParaRPr lang="fr-FR"/>
        </a:p>
      </dgm:t>
    </dgm:pt>
    <dgm:pt modelId="{4514B2E9-B9A2-44E4-B89F-2EA4F844B2CD}">
      <dgm:prSet phldrT="[Texte]"/>
      <dgm:spPr/>
      <dgm:t>
        <a:bodyPr/>
        <a:lstStyle/>
        <a:p>
          <a:r>
            <a:rPr lang="fr-FR" altLang="fr-FR" dirty="0" smtClean="0">
              <a:latin typeface="+mn-lt"/>
              <a:cs typeface="Arial" charset="0"/>
            </a:rPr>
            <a:t>Les courriers sont envoyés en temps réel par messagerie sécurisée, sans intermédiaire,</a:t>
          </a:r>
          <a:endParaRPr lang="fr-FR" dirty="0"/>
        </a:p>
      </dgm:t>
    </dgm:pt>
    <dgm:pt modelId="{F752D071-1B70-452B-861B-8764A0182435}" type="parTrans" cxnId="{19B114FC-F331-4C73-988A-E5300D5FEB83}">
      <dgm:prSet/>
      <dgm:spPr/>
      <dgm:t>
        <a:bodyPr/>
        <a:lstStyle/>
        <a:p>
          <a:endParaRPr lang="fr-FR"/>
        </a:p>
      </dgm:t>
    </dgm:pt>
    <dgm:pt modelId="{EB9BFFDF-36FB-4D10-B9B3-44E5C68A7E84}" type="sibTrans" cxnId="{19B114FC-F331-4C73-988A-E5300D5FEB83}">
      <dgm:prSet/>
      <dgm:spPr/>
      <dgm:t>
        <a:bodyPr/>
        <a:lstStyle/>
        <a:p>
          <a:endParaRPr lang="fr-FR"/>
        </a:p>
      </dgm:t>
    </dgm:pt>
    <dgm:pt modelId="{6E7ED2C6-360F-4A1F-BB5F-527E8E90252C}">
      <dgm:prSet/>
      <dgm:spPr/>
      <dgm:t>
        <a:bodyPr/>
        <a:lstStyle/>
        <a:p>
          <a:r>
            <a:rPr lang="fr-FR" altLang="fr-FR" dirty="0" smtClean="0">
              <a:latin typeface="+mn-lt"/>
              <a:cs typeface="Arial" charset="0"/>
            </a:rPr>
            <a:t>Le patient sort de l’hôpital avec son courrier à la main.</a:t>
          </a:r>
        </a:p>
      </dgm:t>
    </dgm:pt>
    <dgm:pt modelId="{16653722-8622-4109-B831-70D6B965F95B}" type="parTrans" cxnId="{09CEE9BA-08A5-40BF-9C9A-8548F285850C}">
      <dgm:prSet/>
      <dgm:spPr/>
      <dgm:t>
        <a:bodyPr/>
        <a:lstStyle/>
        <a:p>
          <a:endParaRPr lang="fr-FR"/>
        </a:p>
      </dgm:t>
    </dgm:pt>
    <dgm:pt modelId="{EB42C1DA-6373-4616-8247-18CA83FD8235}" type="sibTrans" cxnId="{09CEE9BA-08A5-40BF-9C9A-8548F285850C}">
      <dgm:prSet/>
      <dgm:spPr/>
      <dgm:t>
        <a:bodyPr/>
        <a:lstStyle/>
        <a:p>
          <a:endParaRPr lang="fr-FR"/>
        </a:p>
      </dgm:t>
    </dgm:pt>
    <dgm:pt modelId="{A80E9ACC-3CFF-4C34-A7BB-E5DAEB20AB20}" type="pres">
      <dgm:prSet presAssocID="{4E389E41-B40E-4D08-8F84-9AEB001A612C}" presName="linearFlow" presStyleCnt="0">
        <dgm:presLayoutVars>
          <dgm:dir/>
          <dgm:resizeHandles val="exact"/>
        </dgm:presLayoutVars>
      </dgm:prSet>
      <dgm:spPr/>
      <dgm:t>
        <a:bodyPr/>
        <a:lstStyle/>
        <a:p>
          <a:endParaRPr lang="fr-FR"/>
        </a:p>
      </dgm:t>
    </dgm:pt>
    <dgm:pt modelId="{8FF440F2-0B98-4C1B-9309-23B64F8EBE95}" type="pres">
      <dgm:prSet presAssocID="{950B921E-E3EC-42C5-8D48-8FD80FA019CD}" presName="composite" presStyleCnt="0"/>
      <dgm:spPr/>
    </dgm:pt>
    <dgm:pt modelId="{A7BDE485-106C-480E-87F3-84C792BFCB43}" type="pres">
      <dgm:prSet presAssocID="{950B921E-E3EC-42C5-8D48-8FD80FA019CD}" presName="imgShp" presStyleLbl="fgImgPlace1" presStyleIdx="0" presStyleCnt="6"/>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25000" r="-25000"/>
          </a:stretch>
        </a:blipFill>
      </dgm:spPr>
      <dgm:t>
        <a:bodyPr/>
        <a:lstStyle/>
        <a:p>
          <a:endParaRPr lang="fr-FR"/>
        </a:p>
      </dgm:t>
    </dgm:pt>
    <dgm:pt modelId="{88AC4A75-4D23-42F8-929C-E6E01C047C8C}" type="pres">
      <dgm:prSet presAssocID="{950B921E-E3EC-42C5-8D48-8FD80FA019CD}" presName="txShp" presStyleLbl="node1" presStyleIdx="0" presStyleCnt="6">
        <dgm:presLayoutVars>
          <dgm:bulletEnabled val="1"/>
        </dgm:presLayoutVars>
      </dgm:prSet>
      <dgm:spPr/>
      <dgm:t>
        <a:bodyPr/>
        <a:lstStyle/>
        <a:p>
          <a:endParaRPr lang="fr-FR"/>
        </a:p>
      </dgm:t>
    </dgm:pt>
    <dgm:pt modelId="{F15EF126-E4E6-40B9-A78C-51010CE15D4D}" type="pres">
      <dgm:prSet presAssocID="{289699C0-6A01-42C4-B016-F6CC056F9CFC}" presName="spacing" presStyleCnt="0"/>
      <dgm:spPr/>
    </dgm:pt>
    <dgm:pt modelId="{8E1216DD-8DB6-4611-9C37-A372938A6B4E}" type="pres">
      <dgm:prSet presAssocID="{42EDD842-0B23-45EB-8900-2D835D56CF40}" presName="composite" presStyleCnt="0"/>
      <dgm:spPr/>
    </dgm:pt>
    <dgm:pt modelId="{32989316-FAAB-483A-B0F4-CB93E2373FF4}" type="pres">
      <dgm:prSet presAssocID="{42EDD842-0B23-45EB-8900-2D835D56CF40}" presName="imgShp" presStyleLbl="fgImgPlace1" presStyleIdx="1" presStyleCnt="6"/>
      <dgm:spPr>
        <a:blipFill rotWithShape="1">
          <a:blip xmlns:r="http://schemas.openxmlformats.org/officeDocument/2006/relationships" r:embed="rId2"/>
          <a:stretch>
            <a:fillRect/>
          </a:stretch>
        </a:blipFill>
      </dgm:spPr>
    </dgm:pt>
    <dgm:pt modelId="{8CC1FF0C-E4A2-4B61-914E-C1C36B5A188B}" type="pres">
      <dgm:prSet presAssocID="{42EDD842-0B23-45EB-8900-2D835D56CF40}" presName="txShp" presStyleLbl="node1" presStyleIdx="1" presStyleCnt="6">
        <dgm:presLayoutVars>
          <dgm:bulletEnabled val="1"/>
        </dgm:presLayoutVars>
      </dgm:prSet>
      <dgm:spPr/>
      <dgm:t>
        <a:bodyPr/>
        <a:lstStyle/>
        <a:p>
          <a:endParaRPr lang="fr-FR"/>
        </a:p>
      </dgm:t>
    </dgm:pt>
    <dgm:pt modelId="{C7F5CD20-F5BB-4EF3-81A3-500A52D4E369}" type="pres">
      <dgm:prSet presAssocID="{F646C85F-4988-4050-BB50-3664A9D79140}" presName="spacing" presStyleCnt="0"/>
      <dgm:spPr/>
    </dgm:pt>
    <dgm:pt modelId="{389C42A5-96E2-456B-B69C-DA7C05B666E6}" type="pres">
      <dgm:prSet presAssocID="{5A47AAC1-9AE0-434D-AB5C-6F6F92B8B08A}" presName="composite" presStyleCnt="0"/>
      <dgm:spPr/>
    </dgm:pt>
    <dgm:pt modelId="{AEA4FB35-7AA0-4DD6-AC4B-498D6E84DDD3}" type="pres">
      <dgm:prSet presAssocID="{5A47AAC1-9AE0-434D-AB5C-6F6F92B8B08A}" presName="imgShp" presStyleLbl="fgImgPlace1" presStyleIdx="2" presStyleCnt="6"/>
      <dgm:spPr>
        <a:blipFill rotWithShape="1">
          <a:blip xmlns:r="http://schemas.openxmlformats.org/officeDocument/2006/relationships" r:embed="rId2"/>
          <a:stretch>
            <a:fillRect/>
          </a:stretch>
        </a:blipFill>
      </dgm:spPr>
    </dgm:pt>
    <dgm:pt modelId="{82558325-A1F0-426D-8AE3-89D52A596FF4}" type="pres">
      <dgm:prSet presAssocID="{5A47AAC1-9AE0-434D-AB5C-6F6F92B8B08A}" presName="txShp" presStyleLbl="node1" presStyleIdx="2" presStyleCnt="6">
        <dgm:presLayoutVars>
          <dgm:bulletEnabled val="1"/>
        </dgm:presLayoutVars>
      </dgm:prSet>
      <dgm:spPr/>
      <dgm:t>
        <a:bodyPr/>
        <a:lstStyle/>
        <a:p>
          <a:endParaRPr lang="fr-FR"/>
        </a:p>
      </dgm:t>
    </dgm:pt>
    <dgm:pt modelId="{8EC530CA-200A-44A6-B2FD-09744302707E}" type="pres">
      <dgm:prSet presAssocID="{C92E6982-3B69-460E-9AB1-AB34EF3CA5D4}" presName="spacing" presStyleCnt="0"/>
      <dgm:spPr/>
    </dgm:pt>
    <dgm:pt modelId="{F77DF852-14EA-4C01-BCAD-11E5BD0A021E}" type="pres">
      <dgm:prSet presAssocID="{BB400BED-C59D-4F66-BE66-D31C2E2AC14E}" presName="composite" presStyleCnt="0"/>
      <dgm:spPr/>
    </dgm:pt>
    <dgm:pt modelId="{86121B9E-F6A2-4497-8DA6-63D0551FF92E}" type="pres">
      <dgm:prSet presAssocID="{BB400BED-C59D-4F66-BE66-D31C2E2AC14E}" presName="imgShp" presStyleLbl="fgImgPlace1" presStyleIdx="3" presStyleCnt="6"/>
      <dgm:spPr>
        <a:blipFill rotWithShape="1">
          <a:blip xmlns:r="http://schemas.openxmlformats.org/officeDocument/2006/relationships" r:embed="rId2"/>
          <a:stretch>
            <a:fillRect/>
          </a:stretch>
        </a:blipFill>
      </dgm:spPr>
    </dgm:pt>
    <dgm:pt modelId="{51E5D80C-3900-4BC9-9F13-D80FC79135A8}" type="pres">
      <dgm:prSet presAssocID="{BB400BED-C59D-4F66-BE66-D31C2E2AC14E}" presName="txShp" presStyleLbl="node1" presStyleIdx="3" presStyleCnt="6">
        <dgm:presLayoutVars>
          <dgm:bulletEnabled val="1"/>
        </dgm:presLayoutVars>
      </dgm:prSet>
      <dgm:spPr/>
      <dgm:t>
        <a:bodyPr/>
        <a:lstStyle/>
        <a:p>
          <a:endParaRPr lang="fr-FR"/>
        </a:p>
      </dgm:t>
    </dgm:pt>
    <dgm:pt modelId="{51CE50A3-48D4-4713-8AAA-0454CE23F6A3}" type="pres">
      <dgm:prSet presAssocID="{54AA2CD7-A004-48FE-9867-58B672B94D00}" presName="spacing" presStyleCnt="0"/>
      <dgm:spPr/>
    </dgm:pt>
    <dgm:pt modelId="{19D8FB25-132C-4179-AEE2-36ECED4CBC52}" type="pres">
      <dgm:prSet presAssocID="{4514B2E9-B9A2-44E4-B89F-2EA4F844B2CD}" presName="composite" presStyleCnt="0"/>
      <dgm:spPr/>
    </dgm:pt>
    <dgm:pt modelId="{6801E96B-AB91-4E02-8C83-902A212A8F1A}" type="pres">
      <dgm:prSet presAssocID="{4514B2E9-B9A2-44E4-B89F-2EA4F844B2CD}" presName="imgShp" presStyleLbl="fgImgPlace1" presStyleIdx="4" presStyleCnt="6"/>
      <dgm:spPr>
        <a:blipFill rotWithShape="1">
          <a:blip xmlns:r="http://schemas.openxmlformats.org/officeDocument/2006/relationships" r:embed="rId2"/>
          <a:stretch>
            <a:fillRect/>
          </a:stretch>
        </a:blipFill>
      </dgm:spPr>
    </dgm:pt>
    <dgm:pt modelId="{116CE449-885B-449D-8D32-7FEB568A719B}" type="pres">
      <dgm:prSet presAssocID="{4514B2E9-B9A2-44E4-B89F-2EA4F844B2CD}" presName="txShp" presStyleLbl="node1" presStyleIdx="4" presStyleCnt="6">
        <dgm:presLayoutVars>
          <dgm:bulletEnabled val="1"/>
        </dgm:presLayoutVars>
      </dgm:prSet>
      <dgm:spPr/>
      <dgm:t>
        <a:bodyPr/>
        <a:lstStyle/>
        <a:p>
          <a:endParaRPr lang="fr-FR"/>
        </a:p>
      </dgm:t>
    </dgm:pt>
    <dgm:pt modelId="{883BD6A2-141D-4771-A836-80AB338F37EB}" type="pres">
      <dgm:prSet presAssocID="{EB9BFFDF-36FB-4D10-B9B3-44E5C68A7E84}" presName="spacing" presStyleCnt="0"/>
      <dgm:spPr/>
    </dgm:pt>
    <dgm:pt modelId="{24D4D6F2-6C7F-4581-AFFB-AA943B3195D9}" type="pres">
      <dgm:prSet presAssocID="{6E7ED2C6-360F-4A1F-BB5F-527E8E90252C}" presName="composite" presStyleCnt="0"/>
      <dgm:spPr/>
    </dgm:pt>
    <dgm:pt modelId="{E02AD221-2E74-4712-A104-3E1BF28BCC92}" type="pres">
      <dgm:prSet presAssocID="{6E7ED2C6-360F-4A1F-BB5F-527E8E90252C}" presName="imgShp" presStyleLbl="fgImgPlace1" presStyleIdx="5" presStyleCnt="6"/>
      <dgm:spPr>
        <a:blipFill rotWithShape="1">
          <a:blip xmlns:r="http://schemas.openxmlformats.org/officeDocument/2006/relationships" r:embed="rId2"/>
          <a:stretch>
            <a:fillRect/>
          </a:stretch>
        </a:blipFill>
      </dgm:spPr>
    </dgm:pt>
    <dgm:pt modelId="{1CD41B6A-B3AD-4F4C-80A6-9F7DD1E57F39}" type="pres">
      <dgm:prSet presAssocID="{6E7ED2C6-360F-4A1F-BB5F-527E8E90252C}" presName="txShp" presStyleLbl="node1" presStyleIdx="5" presStyleCnt="6">
        <dgm:presLayoutVars>
          <dgm:bulletEnabled val="1"/>
        </dgm:presLayoutVars>
      </dgm:prSet>
      <dgm:spPr/>
      <dgm:t>
        <a:bodyPr/>
        <a:lstStyle/>
        <a:p>
          <a:endParaRPr lang="fr-FR"/>
        </a:p>
      </dgm:t>
    </dgm:pt>
  </dgm:ptLst>
  <dgm:cxnLst>
    <dgm:cxn modelId="{315186CF-FBBB-4CDE-8C25-0235CA44E3C7}" type="presOf" srcId="{42EDD842-0B23-45EB-8900-2D835D56CF40}" destId="{8CC1FF0C-E4A2-4B61-914E-C1C36B5A188B}" srcOrd="0" destOrd="0" presId="urn:microsoft.com/office/officeart/2005/8/layout/vList3"/>
    <dgm:cxn modelId="{C44CA2AA-C60A-4824-95F6-D60C84006898}" type="presOf" srcId="{950B921E-E3EC-42C5-8D48-8FD80FA019CD}" destId="{88AC4A75-4D23-42F8-929C-E6E01C047C8C}" srcOrd="0" destOrd="0" presId="urn:microsoft.com/office/officeart/2005/8/layout/vList3"/>
    <dgm:cxn modelId="{68056419-8E6F-4B40-89F4-F8B387A88E61}" type="presOf" srcId="{4E389E41-B40E-4D08-8F84-9AEB001A612C}" destId="{A80E9ACC-3CFF-4C34-A7BB-E5DAEB20AB20}" srcOrd="0" destOrd="0" presId="urn:microsoft.com/office/officeart/2005/8/layout/vList3"/>
    <dgm:cxn modelId="{A9695420-5D6F-4B41-BE38-5F65C57246BA}" type="presOf" srcId="{4514B2E9-B9A2-44E4-B89F-2EA4F844B2CD}" destId="{116CE449-885B-449D-8D32-7FEB568A719B}" srcOrd="0" destOrd="0" presId="urn:microsoft.com/office/officeart/2005/8/layout/vList3"/>
    <dgm:cxn modelId="{45417CA3-133F-481D-B2ED-0D3538E305E4}" srcId="{4E389E41-B40E-4D08-8F84-9AEB001A612C}" destId="{BB400BED-C59D-4F66-BE66-D31C2E2AC14E}" srcOrd="3" destOrd="0" parTransId="{298D13E4-3F1A-42E5-B8BC-A6ADC70D0463}" sibTransId="{54AA2CD7-A004-48FE-9867-58B672B94D00}"/>
    <dgm:cxn modelId="{240BC9C1-870F-47AF-84F3-A8045298FF35}" type="presOf" srcId="{5A47AAC1-9AE0-434D-AB5C-6F6F92B8B08A}" destId="{82558325-A1F0-426D-8AE3-89D52A596FF4}" srcOrd="0" destOrd="0" presId="urn:microsoft.com/office/officeart/2005/8/layout/vList3"/>
    <dgm:cxn modelId="{989E6A01-25FA-489D-AADB-D7F33BFBAF0E}" type="presOf" srcId="{BB400BED-C59D-4F66-BE66-D31C2E2AC14E}" destId="{51E5D80C-3900-4BC9-9F13-D80FC79135A8}" srcOrd="0" destOrd="0" presId="urn:microsoft.com/office/officeart/2005/8/layout/vList3"/>
    <dgm:cxn modelId="{6DF58EF2-F533-444C-ABF8-AC6A677F5729}" srcId="{4E389E41-B40E-4D08-8F84-9AEB001A612C}" destId="{42EDD842-0B23-45EB-8900-2D835D56CF40}" srcOrd="1" destOrd="0" parTransId="{1D3A9ADE-B3E5-4206-93AF-477D1B6E094B}" sibTransId="{F646C85F-4988-4050-BB50-3664A9D79140}"/>
    <dgm:cxn modelId="{CE37F8BD-ED23-4454-A9FB-9A58A66FF2EC}" srcId="{4E389E41-B40E-4D08-8F84-9AEB001A612C}" destId="{5A47AAC1-9AE0-434D-AB5C-6F6F92B8B08A}" srcOrd="2" destOrd="0" parTransId="{C0E70A99-A14B-4D69-B9D0-9920508CB29C}" sibTransId="{C92E6982-3B69-460E-9AB1-AB34EF3CA5D4}"/>
    <dgm:cxn modelId="{19B114FC-F331-4C73-988A-E5300D5FEB83}" srcId="{4E389E41-B40E-4D08-8F84-9AEB001A612C}" destId="{4514B2E9-B9A2-44E4-B89F-2EA4F844B2CD}" srcOrd="4" destOrd="0" parTransId="{F752D071-1B70-452B-861B-8764A0182435}" sibTransId="{EB9BFFDF-36FB-4D10-B9B3-44E5C68A7E84}"/>
    <dgm:cxn modelId="{43D0ACFE-4427-4944-9C81-5BD25C3B4968}" type="presOf" srcId="{6E7ED2C6-360F-4A1F-BB5F-527E8E90252C}" destId="{1CD41B6A-B3AD-4F4C-80A6-9F7DD1E57F39}" srcOrd="0" destOrd="0" presId="urn:microsoft.com/office/officeart/2005/8/layout/vList3"/>
    <dgm:cxn modelId="{F11B0715-F7FB-454C-9B94-B676017DEAC4}" srcId="{4E389E41-B40E-4D08-8F84-9AEB001A612C}" destId="{950B921E-E3EC-42C5-8D48-8FD80FA019CD}" srcOrd="0" destOrd="0" parTransId="{1D5441DF-E517-4A02-B38A-47943C8EF183}" sibTransId="{289699C0-6A01-42C4-B016-F6CC056F9CFC}"/>
    <dgm:cxn modelId="{09CEE9BA-08A5-40BF-9C9A-8548F285850C}" srcId="{4E389E41-B40E-4D08-8F84-9AEB001A612C}" destId="{6E7ED2C6-360F-4A1F-BB5F-527E8E90252C}" srcOrd="5" destOrd="0" parTransId="{16653722-8622-4109-B831-70D6B965F95B}" sibTransId="{EB42C1DA-6373-4616-8247-18CA83FD8235}"/>
    <dgm:cxn modelId="{6EA000F9-0E9C-4518-A1F6-0CFF4864D533}" type="presParOf" srcId="{A80E9ACC-3CFF-4C34-A7BB-E5DAEB20AB20}" destId="{8FF440F2-0B98-4C1B-9309-23B64F8EBE95}" srcOrd="0" destOrd="0" presId="urn:microsoft.com/office/officeart/2005/8/layout/vList3"/>
    <dgm:cxn modelId="{DF1E4BE3-76EE-4070-8D5D-F16DD5821A25}" type="presParOf" srcId="{8FF440F2-0B98-4C1B-9309-23B64F8EBE95}" destId="{A7BDE485-106C-480E-87F3-84C792BFCB43}" srcOrd="0" destOrd="0" presId="urn:microsoft.com/office/officeart/2005/8/layout/vList3"/>
    <dgm:cxn modelId="{4D70BA75-C1C6-4496-84FD-2AE4A7F63CB7}" type="presParOf" srcId="{8FF440F2-0B98-4C1B-9309-23B64F8EBE95}" destId="{88AC4A75-4D23-42F8-929C-E6E01C047C8C}" srcOrd="1" destOrd="0" presId="urn:microsoft.com/office/officeart/2005/8/layout/vList3"/>
    <dgm:cxn modelId="{62F91C5C-20B0-425B-93C6-2AC233CB62D8}" type="presParOf" srcId="{A80E9ACC-3CFF-4C34-A7BB-E5DAEB20AB20}" destId="{F15EF126-E4E6-40B9-A78C-51010CE15D4D}" srcOrd="1" destOrd="0" presId="urn:microsoft.com/office/officeart/2005/8/layout/vList3"/>
    <dgm:cxn modelId="{DA61FC49-EAA6-46E8-AB50-31BA5E88424D}" type="presParOf" srcId="{A80E9ACC-3CFF-4C34-A7BB-E5DAEB20AB20}" destId="{8E1216DD-8DB6-4611-9C37-A372938A6B4E}" srcOrd="2" destOrd="0" presId="urn:microsoft.com/office/officeart/2005/8/layout/vList3"/>
    <dgm:cxn modelId="{E62F1B07-D306-4F42-8ECC-F5EE7D994582}" type="presParOf" srcId="{8E1216DD-8DB6-4611-9C37-A372938A6B4E}" destId="{32989316-FAAB-483A-B0F4-CB93E2373FF4}" srcOrd="0" destOrd="0" presId="urn:microsoft.com/office/officeart/2005/8/layout/vList3"/>
    <dgm:cxn modelId="{3C0AE250-3469-4655-8DC1-B201C9E15752}" type="presParOf" srcId="{8E1216DD-8DB6-4611-9C37-A372938A6B4E}" destId="{8CC1FF0C-E4A2-4B61-914E-C1C36B5A188B}" srcOrd="1" destOrd="0" presId="urn:microsoft.com/office/officeart/2005/8/layout/vList3"/>
    <dgm:cxn modelId="{3729DF77-BF55-43FA-BE2E-311B1192995C}" type="presParOf" srcId="{A80E9ACC-3CFF-4C34-A7BB-E5DAEB20AB20}" destId="{C7F5CD20-F5BB-4EF3-81A3-500A52D4E369}" srcOrd="3" destOrd="0" presId="urn:microsoft.com/office/officeart/2005/8/layout/vList3"/>
    <dgm:cxn modelId="{3A1836D5-42A8-4911-8339-F40A325BC2EE}" type="presParOf" srcId="{A80E9ACC-3CFF-4C34-A7BB-E5DAEB20AB20}" destId="{389C42A5-96E2-456B-B69C-DA7C05B666E6}" srcOrd="4" destOrd="0" presId="urn:microsoft.com/office/officeart/2005/8/layout/vList3"/>
    <dgm:cxn modelId="{EBCAA9C4-099D-464B-8F8C-0FB9585EFA09}" type="presParOf" srcId="{389C42A5-96E2-456B-B69C-DA7C05B666E6}" destId="{AEA4FB35-7AA0-4DD6-AC4B-498D6E84DDD3}" srcOrd="0" destOrd="0" presId="urn:microsoft.com/office/officeart/2005/8/layout/vList3"/>
    <dgm:cxn modelId="{6A457DD8-A662-41AD-A04F-B78C5884A134}" type="presParOf" srcId="{389C42A5-96E2-456B-B69C-DA7C05B666E6}" destId="{82558325-A1F0-426D-8AE3-89D52A596FF4}" srcOrd="1" destOrd="0" presId="urn:microsoft.com/office/officeart/2005/8/layout/vList3"/>
    <dgm:cxn modelId="{1347A081-5A9A-4F86-BC79-932465BC93F2}" type="presParOf" srcId="{A80E9ACC-3CFF-4C34-A7BB-E5DAEB20AB20}" destId="{8EC530CA-200A-44A6-B2FD-09744302707E}" srcOrd="5" destOrd="0" presId="urn:microsoft.com/office/officeart/2005/8/layout/vList3"/>
    <dgm:cxn modelId="{9C1B577B-49D8-476D-81CD-AE294248E443}" type="presParOf" srcId="{A80E9ACC-3CFF-4C34-A7BB-E5DAEB20AB20}" destId="{F77DF852-14EA-4C01-BCAD-11E5BD0A021E}" srcOrd="6" destOrd="0" presId="urn:microsoft.com/office/officeart/2005/8/layout/vList3"/>
    <dgm:cxn modelId="{38C2A45E-FE26-4401-A58E-2087C8EB305C}" type="presParOf" srcId="{F77DF852-14EA-4C01-BCAD-11E5BD0A021E}" destId="{86121B9E-F6A2-4497-8DA6-63D0551FF92E}" srcOrd="0" destOrd="0" presId="urn:microsoft.com/office/officeart/2005/8/layout/vList3"/>
    <dgm:cxn modelId="{7E87253E-09FA-4227-A7C8-01DC88F03E14}" type="presParOf" srcId="{F77DF852-14EA-4C01-BCAD-11E5BD0A021E}" destId="{51E5D80C-3900-4BC9-9F13-D80FC79135A8}" srcOrd="1" destOrd="0" presId="urn:microsoft.com/office/officeart/2005/8/layout/vList3"/>
    <dgm:cxn modelId="{A70A23F7-36DB-4F63-BA8C-AD82F83D5109}" type="presParOf" srcId="{A80E9ACC-3CFF-4C34-A7BB-E5DAEB20AB20}" destId="{51CE50A3-48D4-4713-8AAA-0454CE23F6A3}" srcOrd="7" destOrd="0" presId="urn:microsoft.com/office/officeart/2005/8/layout/vList3"/>
    <dgm:cxn modelId="{05E3390A-AA5D-4D0C-8E7C-4233291FA542}" type="presParOf" srcId="{A80E9ACC-3CFF-4C34-A7BB-E5DAEB20AB20}" destId="{19D8FB25-132C-4179-AEE2-36ECED4CBC52}" srcOrd="8" destOrd="0" presId="urn:microsoft.com/office/officeart/2005/8/layout/vList3"/>
    <dgm:cxn modelId="{5946B3E4-D7DE-498E-973F-5F3878278121}" type="presParOf" srcId="{19D8FB25-132C-4179-AEE2-36ECED4CBC52}" destId="{6801E96B-AB91-4E02-8C83-902A212A8F1A}" srcOrd="0" destOrd="0" presId="urn:microsoft.com/office/officeart/2005/8/layout/vList3"/>
    <dgm:cxn modelId="{77A256A5-9360-4605-BD83-0F77F35D4E01}" type="presParOf" srcId="{19D8FB25-132C-4179-AEE2-36ECED4CBC52}" destId="{116CE449-885B-449D-8D32-7FEB568A719B}" srcOrd="1" destOrd="0" presId="urn:microsoft.com/office/officeart/2005/8/layout/vList3"/>
    <dgm:cxn modelId="{5352FB23-EE0A-4B09-A3BA-C9E05B147CC8}" type="presParOf" srcId="{A80E9ACC-3CFF-4C34-A7BB-E5DAEB20AB20}" destId="{883BD6A2-141D-4771-A836-80AB338F37EB}" srcOrd="9" destOrd="0" presId="urn:microsoft.com/office/officeart/2005/8/layout/vList3"/>
    <dgm:cxn modelId="{8AF04A98-9EFF-4481-9F9E-4F38AE1A2F10}" type="presParOf" srcId="{A80E9ACC-3CFF-4C34-A7BB-E5DAEB20AB20}" destId="{24D4D6F2-6C7F-4581-AFFB-AA943B3195D9}" srcOrd="10" destOrd="0" presId="urn:microsoft.com/office/officeart/2005/8/layout/vList3"/>
    <dgm:cxn modelId="{6E246129-E198-44E1-93E2-8A56B69AF87B}" type="presParOf" srcId="{24D4D6F2-6C7F-4581-AFFB-AA943B3195D9}" destId="{E02AD221-2E74-4712-A104-3E1BF28BCC92}" srcOrd="0" destOrd="0" presId="urn:microsoft.com/office/officeart/2005/8/layout/vList3"/>
    <dgm:cxn modelId="{D61F02FF-3963-4207-82E0-512E9283D269}" type="presParOf" srcId="{24D4D6F2-6C7F-4581-AFFB-AA943B3195D9}" destId="{1CD41B6A-B3AD-4F4C-80A6-9F7DD1E57F39}"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3BAC95-14B7-4BF9-9915-68640BE7A1D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r-FR"/>
        </a:p>
      </dgm:t>
    </dgm:pt>
    <dgm:pt modelId="{363E96D9-28C5-4FAE-B689-DFE4A283B3FD}">
      <dgm:prSet phldrT="[Texte]"/>
      <dgm:spPr/>
      <dgm:t>
        <a:bodyPr/>
        <a:lstStyle/>
        <a:p>
          <a:r>
            <a:rPr lang="fr-FR" dirty="0" smtClean="0">
              <a:latin typeface="+mn-lt"/>
            </a:rPr>
            <a:t>100% des services couverts (hors réanimation) en 18 mois,</a:t>
          </a:r>
          <a:endParaRPr lang="fr-FR" dirty="0"/>
        </a:p>
      </dgm:t>
    </dgm:pt>
    <dgm:pt modelId="{A055D9CB-CC61-44EA-894E-792695021C1D}" type="parTrans" cxnId="{A2A5F20E-E72F-4B68-B349-FF8B409CFBFE}">
      <dgm:prSet/>
      <dgm:spPr/>
      <dgm:t>
        <a:bodyPr/>
        <a:lstStyle/>
        <a:p>
          <a:endParaRPr lang="fr-FR"/>
        </a:p>
      </dgm:t>
    </dgm:pt>
    <dgm:pt modelId="{83ED3CE0-FB99-4709-BEEF-8C7A055285EA}" type="sibTrans" cxnId="{A2A5F20E-E72F-4B68-B349-FF8B409CFBFE}">
      <dgm:prSet/>
      <dgm:spPr/>
      <dgm:t>
        <a:bodyPr/>
        <a:lstStyle/>
        <a:p>
          <a:endParaRPr lang="fr-FR"/>
        </a:p>
      </dgm:t>
    </dgm:pt>
    <dgm:pt modelId="{9F9662DD-8990-4D10-987E-2E470578598B}">
      <dgm:prSet/>
      <dgm:spPr/>
      <dgm:t>
        <a:bodyPr/>
        <a:lstStyle/>
        <a:p>
          <a:r>
            <a:rPr lang="fr-FR" dirty="0" smtClean="0">
              <a:latin typeface="+mn-lt"/>
            </a:rPr>
            <a:t>300 scanners (boxes de consultation et secrétariats),</a:t>
          </a:r>
        </a:p>
      </dgm:t>
    </dgm:pt>
    <dgm:pt modelId="{13948DCC-19AE-4A9B-ABCE-07570247DB99}" type="parTrans" cxnId="{83431366-ECEB-4122-844B-08623ABBE23C}">
      <dgm:prSet/>
      <dgm:spPr/>
      <dgm:t>
        <a:bodyPr/>
        <a:lstStyle/>
        <a:p>
          <a:endParaRPr lang="fr-FR"/>
        </a:p>
      </dgm:t>
    </dgm:pt>
    <dgm:pt modelId="{FE8E1D2E-080E-4063-9B9A-3E84842E48FF}" type="sibTrans" cxnId="{83431366-ECEB-4122-844B-08623ABBE23C}">
      <dgm:prSet/>
      <dgm:spPr/>
      <dgm:t>
        <a:bodyPr/>
        <a:lstStyle/>
        <a:p>
          <a:endParaRPr lang="fr-FR"/>
        </a:p>
      </dgm:t>
    </dgm:pt>
    <dgm:pt modelId="{73D0788D-0578-4E34-858B-26EE62C53932}">
      <dgm:prSet/>
      <dgm:spPr/>
      <dgm:t>
        <a:bodyPr/>
        <a:lstStyle/>
        <a:p>
          <a:r>
            <a:rPr lang="fr-FR" dirty="0" smtClean="0">
              <a:latin typeface="+mn-lt"/>
            </a:rPr>
            <a:t>170 chariots informatiques mobiles,</a:t>
          </a:r>
        </a:p>
      </dgm:t>
    </dgm:pt>
    <dgm:pt modelId="{79E418B2-2AB6-4456-8A36-534424CB1DC6}" type="parTrans" cxnId="{0605B7B6-E8A9-455A-B65E-7AA9B8B04DCD}">
      <dgm:prSet/>
      <dgm:spPr/>
      <dgm:t>
        <a:bodyPr/>
        <a:lstStyle/>
        <a:p>
          <a:endParaRPr lang="fr-FR"/>
        </a:p>
      </dgm:t>
    </dgm:pt>
    <dgm:pt modelId="{457A7198-3640-4B82-8600-7A36ED49924A}" type="sibTrans" cxnId="{0605B7B6-E8A9-455A-B65E-7AA9B8B04DCD}">
      <dgm:prSet/>
      <dgm:spPr/>
      <dgm:t>
        <a:bodyPr/>
        <a:lstStyle/>
        <a:p>
          <a:endParaRPr lang="fr-FR"/>
        </a:p>
      </dgm:t>
    </dgm:pt>
    <dgm:pt modelId="{633CBECC-D031-4A35-B444-ABD038E68EEA}">
      <dgm:prSet/>
      <dgm:spPr/>
      <dgm:t>
        <a:bodyPr/>
        <a:lstStyle/>
        <a:p>
          <a:r>
            <a:rPr lang="fr-FR" dirty="0" smtClean="0">
              <a:latin typeface="+mn-lt"/>
            </a:rPr>
            <a:t>7 millions de pages numérisées,</a:t>
          </a:r>
        </a:p>
      </dgm:t>
    </dgm:pt>
    <dgm:pt modelId="{565ACE07-4432-4B53-B357-BA371EA29A1B}" type="parTrans" cxnId="{AFCDFB9F-9DE2-45EB-949E-AA36565948D9}">
      <dgm:prSet/>
      <dgm:spPr/>
      <dgm:t>
        <a:bodyPr/>
        <a:lstStyle/>
        <a:p>
          <a:endParaRPr lang="fr-FR"/>
        </a:p>
      </dgm:t>
    </dgm:pt>
    <dgm:pt modelId="{12E68085-BF78-46D4-BD61-A5EBF68C2FA5}" type="sibTrans" cxnId="{AFCDFB9F-9DE2-45EB-949E-AA36565948D9}">
      <dgm:prSet/>
      <dgm:spPr/>
      <dgm:t>
        <a:bodyPr/>
        <a:lstStyle/>
        <a:p>
          <a:endParaRPr lang="fr-FR"/>
        </a:p>
      </dgm:t>
    </dgm:pt>
    <dgm:pt modelId="{2B805040-CAC2-41AA-A997-2A4180B5C11A}">
      <dgm:prSet/>
      <dgm:spPr/>
      <dgm:t>
        <a:bodyPr/>
        <a:lstStyle/>
        <a:p>
          <a:r>
            <a:rPr lang="fr-FR" dirty="0" smtClean="0">
              <a:latin typeface="+mn-lt"/>
            </a:rPr>
            <a:t>Reconnaissance vocale (depuis septembre 2015) :</a:t>
          </a:r>
        </a:p>
      </dgm:t>
    </dgm:pt>
    <dgm:pt modelId="{E0DFE487-7F1C-4208-AEC4-35C1C233C37B}" type="parTrans" cxnId="{D42D0234-580A-4701-BDA4-2C967460C857}">
      <dgm:prSet/>
      <dgm:spPr/>
      <dgm:t>
        <a:bodyPr/>
        <a:lstStyle/>
        <a:p>
          <a:endParaRPr lang="fr-FR"/>
        </a:p>
      </dgm:t>
    </dgm:pt>
    <dgm:pt modelId="{CC281C93-6A5B-4539-8BDD-41DF71BF0E0B}" type="sibTrans" cxnId="{D42D0234-580A-4701-BDA4-2C967460C857}">
      <dgm:prSet/>
      <dgm:spPr/>
      <dgm:t>
        <a:bodyPr/>
        <a:lstStyle/>
        <a:p>
          <a:endParaRPr lang="fr-FR"/>
        </a:p>
      </dgm:t>
    </dgm:pt>
    <dgm:pt modelId="{A9672E4E-3186-4F6F-BD98-9BCA2C335CA5}">
      <dgm:prSet/>
      <dgm:spPr/>
      <dgm:t>
        <a:bodyPr/>
        <a:lstStyle/>
        <a:p>
          <a:r>
            <a:rPr lang="fr-FR" dirty="0" smtClean="0">
              <a:latin typeface="+mn-lt"/>
            </a:rPr>
            <a:t>260 utilisateurs réguliers (89.000 sessions),</a:t>
          </a:r>
        </a:p>
      </dgm:t>
    </dgm:pt>
    <dgm:pt modelId="{A8429FEF-DA3E-47C6-802F-9E407834C235}" type="parTrans" cxnId="{F5CE96CF-60EF-4D50-966D-EFC8193D948E}">
      <dgm:prSet/>
      <dgm:spPr/>
      <dgm:t>
        <a:bodyPr/>
        <a:lstStyle/>
        <a:p>
          <a:endParaRPr lang="fr-FR"/>
        </a:p>
      </dgm:t>
    </dgm:pt>
    <dgm:pt modelId="{7740B12B-03F7-41B8-9587-361AD98EDB9C}" type="sibTrans" cxnId="{F5CE96CF-60EF-4D50-966D-EFC8193D948E}">
      <dgm:prSet/>
      <dgm:spPr/>
      <dgm:t>
        <a:bodyPr/>
        <a:lstStyle/>
        <a:p>
          <a:endParaRPr lang="fr-FR"/>
        </a:p>
      </dgm:t>
    </dgm:pt>
    <dgm:pt modelId="{08EBE033-5478-4568-AA9A-BBD38BD7C841}">
      <dgm:prSet/>
      <dgm:spPr/>
      <dgm:t>
        <a:bodyPr/>
        <a:lstStyle/>
        <a:p>
          <a:r>
            <a:rPr lang="fr-FR" dirty="0" smtClean="0">
              <a:latin typeface="+mn-lt"/>
            </a:rPr>
            <a:t>1.600 heures de reconnaissance vocale,</a:t>
          </a:r>
        </a:p>
      </dgm:t>
    </dgm:pt>
    <dgm:pt modelId="{4E9A862B-CF2B-42E3-8568-764721740819}" type="parTrans" cxnId="{5E33E19E-E165-4452-8BD2-BE018281F4B0}">
      <dgm:prSet/>
      <dgm:spPr/>
      <dgm:t>
        <a:bodyPr/>
        <a:lstStyle/>
        <a:p>
          <a:endParaRPr lang="fr-FR"/>
        </a:p>
      </dgm:t>
    </dgm:pt>
    <dgm:pt modelId="{13596261-7DE0-456E-BDB1-351AC59FDAA1}" type="sibTrans" cxnId="{5E33E19E-E165-4452-8BD2-BE018281F4B0}">
      <dgm:prSet/>
      <dgm:spPr/>
      <dgm:t>
        <a:bodyPr/>
        <a:lstStyle/>
        <a:p>
          <a:endParaRPr lang="fr-FR"/>
        </a:p>
      </dgm:t>
    </dgm:pt>
    <dgm:pt modelId="{9166B9FA-8836-4853-B28B-841EB60C4323}">
      <dgm:prSet/>
      <dgm:spPr/>
      <dgm:t>
        <a:bodyPr/>
        <a:lstStyle/>
        <a:p>
          <a:r>
            <a:rPr lang="fr-FR" dirty="0" smtClean="0">
              <a:latin typeface="+mn-lt"/>
            </a:rPr>
            <a:t>55 millions de caractères reconnus,</a:t>
          </a:r>
        </a:p>
      </dgm:t>
    </dgm:pt>
    <dgm:pt modelId="{63DCA699-FCAF-44E2-96C3-8C66419B918F}" type="parTrans" cxnId="{173AD390-1325-49F5-8DDF-BDCB09C2FA23}">
      <dgm:prSet/>
      <dgm:spPr/>
      <dgm:t>
        <a:bodyPr/>
        <a:lstStyle/>
        <a:p>
          <a:endParaRPr lang="fr-FR"/>
        </a:p>
      </dgm:t>
    </dgm:pt>
    <dgm:pt modelId="{0A1BD7D2-55E8-47A4-8455-553460366A8D}" type="sibTrans" cxnId="{173AD390-1325-49F5-8DDF-BDCB09C2FA23}">
      <dgm:prSet/>
      <dgm:spPr/>
      <dgm:t>
        <a:bodyPr/>
        <a:lstStyle/>
        <a:p>
          <a:endParaRPr lang="fr-FR"/>
        </a:p>
      </dgm:t>
    </dgm:pt>
    <dgm:pt modelId="{456140A9-73BF-478A-8EA5-EE82D0443E7A}">
      <dgm:prSet/>
      <dgm:spPr/>
      <dgm:t>
        <a:bodyPr/>
        <a:lstStyle/>
        <a:p>
          <a:r>
            <a:rPr lang="fr-FR" dirty="0" smtClean="0">
              <a:latin typeface="+mn-lt"/>
            </a:rPr>
            <a:t>3800 insertions automatiques,</a:t>
          </a:r>
        </a:p>
      </dgm:t>
    </dgm:pt>
    <dgm:pt modelId="{7ACC2E4A-09B4-48AF-85D7-922BF5BA2A9D}" type="parTrans" cxnId="{205FE0A9-0175-411B-A1FE-4CA419E66E17}">
      <dgm:prSet/>
      <dgm:spPr/>
      <dgm:t>
        <a:bodyPr/>
        <a:lstStyle/>
        <a:p>
          <a:endParaRPr lang="fr-FR"/>
        </a:p>
      </dgm:t>
    </dgm:pt>
    <dgm:pt modelId="{1C596453-F133-4E17-BAF2-EB9705826FF1}" type="sibTrans" cxnId="{205FE0A9-0175-411B-A1FE-4CA419E66E17}">
      <dgm:prSet/>
      <dgm:spPr/>
      <dgm:t>
        <a:bodyPr/>
        <a:lstStyle/>
        <a:p>
          <a:endParaRPr lang="fr-FR"/>
        </a:p>
      </dgm:t>
    </dgm:pt>
    <dgm:pt modelId="{1FE2B7B4-5E80-4B4C-A766-D6B9E6E017B8}">
      <dgm:prSet/>
      <dgm:spPr/>
      <dgm:t>
        <a:bodyPr/>
        <a:lstStyle/>
        <a:p>
          <a:r>
            <a:rPr lang="fr-FR" dirty="0" smtClean="0">
              <a:latin typeface="+mn-lt"/>
            </a:rPr>
            <a:t>95,2% de mots reconnus.</a:t>
          </a:r>
        </a:p>
      </dgm:t>
    </dgm:pt>
    <dgm:pt modelId="{773AD04C-D04B-44FF-B3E6-FE7755C531FA}" type="parTrans" cxnId="{14242DFD-BBB7-4D5F-9B48-CDFB081F12FB}">
      <dgm:prSet/>
      <dgm:spPr/>
      <dgm:t>
        <a:bodyPr/>
        <a:lstStyle/>
        <a:p>
          <a:endParaRPr lang="fr-FR"/>
        </a:p>
      </dgm:t>
    </dgm:pt>
    <dgm:pt modelId="{714058FD-D022-421A-8648-26D030AF23A3}" type="sibTrans" cxnId="{14242DFD-BBB7-4D5F-9B48-CDFB081F12FB}">
      <dgm:prSet/>
      <dgm:spPr/>
      <dgm:t>
        <a:bodyPr/>
        <a:lstStyle/>
        <a:p>
          <a:endParaRPr lang="fr-FR"/>
        </a:p>
      </dgm:t>
    </dgm:pt>
    <dgm:pt modelId="{69EF8F9E-4E81-4DA7-A03C-3135DA766F50}">
      <dgm:prSet/>
      <dgm:spPr/>
      <dgm:t>
        <a:bodyPr/>
        <a:lstStyle/>
        <a:p>
          <a:r>
            <a:rPr lang="fr-FR" dirty="0" smtClean="0">
              <a:latin typeface="+mn-lt"/>
            </a:rPr>
            <a:t>Taux d’envoi de CRH le jour de la sortie : 43%,</a:t>
          </a:r>
        </a:p>
      </dgm:t>
    </dgm:pt>
    <dgm:pt modelId="{898D22E5-0283-4F63-92EF-B35C8E94EE4C}" type="parTrans" cxnId="{76665A9A-AB9E-468D-9D30-ADAE913B3310}">
      <dgm:prSet/>
      <dgm:spPr/>
      <dgm:t>
        <a:bodyPr/>
        <a:lstStyle/>
        <a:p>
          <a:endParaRPr lang="fr-FR"/>
        </a:p>
      </dgm:t>
    </dgm:pt>
    <dgm:pt modelId="{F81812D7-481D-4E30-B72A-620C70B11CFC}" type="sibTrans" cxnId="{76665A9A-AB9E-468D-9D30-ADAE913B3310}">
      <dgm:prSet/>
      <dgm:spPr/>
      <dgm:t>
        <a:bodyPr/>
        <a:lstStyle/>
        <a:p>
          <a:endParaRPr lang="fr-FR"/>
        </a:p>
      </dgm:t>
    </dgm:pt>
    <dgm:pt modelId="{DD6D0DA0-2475-42DF-A523-0C085CBA0231}">
      <dgm:prSet/>
      <dgm:spPr/>
      <dgm:t>
        <a:bodyPr/>
        <a:lstStyle/>
        <a:p>
          <a:r>
            <a:rPr lang="fr-FR" dirty="0" smtClean="0">
              <a:latin typeface="+mn-lt"/>
            </a:rPr>
            <a:t>Taux d’envoi de courriers de consultation le jour même : 74%.</a:t>
          </a:r>
        </a:p>
      </dgm:t>
    </dgm:pt>
    <dgm:pt modelId="{6AAF0B98-35D0-47CA-93E9-756F42FA1E58}" type="parTrans" cxnId="{0AF1B271-B737-4031-BC40-33821B30AC54}">
      <dgm:prSet/>
      <dgm:spPr/>
      <dgm:t>
        <a:bodyPr/>
        <a:lstStyle/>
        <a:p>
          <a:endParaRPr lang="fr-FR"/>
        </a:p>
      </dgm:t>
    </dgm:pt>
    <dgm:pt modelId="{24C02E80-7A10-49E5-A380-2A13F1E6DA04}" type="sibTrans" cxnId="{0AF1B271-B737-4031-BC40-33821B30AC54}">
      <dgm:prSet/>
      <dgm:spPr/>
      <dgm:t>
        <a:bodyPr/>
        <a:lstStyle/>
        <a:p>
          <a:endParaRPr lang="fr-FR"/>
        </a:p>
      </dgm:t>
    </dgm:pt>
    <dgm:pt modelId="{AEF5484C-3564-4463-BE73-24553A66C0DB}" type="pres">
      <dgm:prSet presAssocID="{163BAC95-14B7-4BF9-9915-68640BE7A1D7}" presName="linear" presStyleCnt="0">
        <dgm:presLayoutVars>
          <dgm:animLvl val="lvl"/>
          <dgm:resizeHandles val="exact"/>
        </dgm:presLayoutVars>
      </dgm:prSet>
      <dgm:spPr/>
      <dgm:t>
        <a:bodyPr/>
        <a:lstStyle/>
        <a:p>
          <a:endParaRPr lang="fr-FR"/>
        </a:p>
      </dgm:t>
    </dgm:pt>
    <dgm:pt modelId="{5B9DC87B-8F40-4394-8DE7-67AFD6DC37B2}" type="pres">
      <dgm:prSet presAssocID="{363E96D9-28C5-4FAE-B689-DFE4A283B3FD}" presName="parentText" presStyleLbl="node1" presStyleIdx="0" presStyleCnt="7">
        <dgm:presLayoutVars>
          <dgm:chMax val="0"/>
          <dgm:bulletEnabled val="1"/>
        </dgm:presLayoutVars>
      </dgm:prSet>
      <dgm:spPr/>
      <dgm:t>
        <a:bodyPr/>
        <a:lstStyle/>
        <a:p>
          <a:endParaRPr lang="fr-FR"/>
        </a:p>
      </dgm:t>
    </dgm:pt>
    <dgm:pt modelId="{559B882B-7C80-4BCE-9500-8FC4BD809954}" type="pres">
      <dgm:prSet presAssocID="{83ED3CE0-FB99-4709-BEEF-8C7A055285EA}" presName="spacer" presStyleCnt="0"/>
      <dgm:spPr/>
    </dgm:pt>
    <dgm:pt modelId="{BF00C057-ED6E-47C8-8B74-3BFA358E09D1}" type="pres">
      <dgm:prSet presAssocID="{9F9662DD-8990-4D10-987E-2E470578598B}" presName="parentText" presStyleLbl="node1" presStyleIdx="1" presStyleCnt="7">
        <dgm:presLayoutVars>
          <dgm:chMax val="0"/>
          <dgm:bulletEnabled val="1"/>
        </dgm:presLayoutVars>
      </dgm:prSet>
      <dgm:spPr/>
      <dgm:t>
        <a:bodyPr/>
        <a:lstStyle/>
        <a:p>
          <a:endParaRPr lang="fr-FR"/>
        </a:p>
      </dgm:t>
    </dgm:pt>
    <dgm:pt modelId="{EA02D7E2-CC97-4C3C-837E-E0D17D6D6F30}" type="pres">
      <dgm:prSet presAssocID="{FE8E1D2E-080E-4063-9B9A-3E84842E48FF}" presName="spacer" presStyleCnt="0"/>
      <dgm:spPr/>
    </dgm:pt>
    <dgm:pt modelId="{8CA60289-7985-4D22-82CD-4C23B4F01B5A}" type="pres">
      <dgm:prSet presAssocID="{73D0788D-0578-4E34-858B-26EE62C53932}" presName="parentText" presStyleLbl="node1" presStyleIdx="2" presStyleCnt="7">
        <dgm:presLayoutVars>
          <dgm:chMax val="0"/>
          <dgm:bulletEnabled val="1"/>
        </dgm:presLayoutVars>
      </dgm:prSet>
      <dgm:spPr/>
      <dgm:t>
        <a:bodyPr/>
        <a:lstStyle/>
        <a:p>
          <a:endParaRPr lang="fr-FR"/>
        </a:p>
      </dgm:t>
    </dgm:pt>
    <dgm:pt modelId="{F93D0CE1-FF79-4B05-9C57-ABE857BB70BD}" type="pres">
      <dgm:prSet presAssocID="{457A7198-3640-4B82-8600-7A36ED49924A}" presName="spacer" presStyleCnt="0"/>
      <dgm:spPr/>
    </dgm:pt>
    <dgm:pt modelId="{82ED096F-004D-45AD-A1E9-D663C5F26BE8}" type="pres">
      <dgm:prSet presAssocID="{633CBECC-D031-4A35-B444-ABD038E68EEA}" presName="parentText" presStyleLbl="node1" presStyleIdx="3" presStyleCnt="7">
        <dgm:presLayoutVars>
          <dgm:chMax val="0"/>
          <dgm:bulletEnabled val="1"/>
        </dgm:presLayoutVars>
      </dgm:prSet>
      <dgm:spPr/>
      <dgm:t>
        <a:bodyPr/>
        <a:lstStyle/>
        <a:p>
          <a:endParaRPr lang="fr-FR"/>
        </a:p>
      </dgm:t>
    </dgm:pt>
    <dgm:pt modelId="{33FFE3D1-C57A-4391-B7C3-4EB2FA642FCC}" type="pres">
      <dgm:prSet presAssocID="{12E68085-BF78-46D4-BD61-A5EBF68C2FA5}" presName="spacer" presStyleCnt="0"/>
      <dgm:spPr/>
    </dgm:pt>
    <dgm:pt modelId="{1E842AD7-4C34-4B94-971A-9AF0C3B6E76E}" type="pres">
      <dgm:prSet presAssocID="{2B805040-CAC2-41AA-A997-2A4180B5C11A}" presName="parentText" presStyleLbl="node1" presStyleIdx="4" presStyleCnt="7">
        <dgm:presLayoutVars>
          <dgm:chMax val="0"/>
          <dgm:bulletEnabled val="1"/>
        </dgm:presLayoutVars>
      </dgm:prSet>
      <dgm:spPr/>
      <dgm:t>
        <a:bodyPr/>
        <a:lstStyle/>
        <a:p>
          <a:endParaRPr lang="fr-FR"/>
        </a:p>
      </dgm:t>
    </dgm:pt>
    <dgm:pt modelId="{DA17E381-0112-4924-8FBE-06A8DBADAC7E}" type="pres">
      <dgm:prSet presAssocID="{2B805040-CAC2-41AA-A997-2A4180B5C11A}" presName="childText" presStyleLbl="revTx" presStyleIdx="0" presStyleCnt="1">
        <dgm:presLayoutVars>
          <dgm:bulletEnabled val="1"/>
        </dgm:presLayoutVars>
      </dgm:prSet>
      <dgm:spPr/>
      <dgm:t>
        <a:bodyPr/>
        <a:lstStyle/>
        <a:p>
          <a:endParaRPr lang="fr-FR"/>
        </a:p>
      </dgm:t>
    </dgm:pt>
    <dgm:pt modelId="{BD034ABE-7CE3-40A6-BA60-2798D5DF19E0}" type="pres">
      <dgm:prSet presAssocID="{69EF8F9E-4E81-4DA7-A03C-3135DA766F50}" presName="parentText" presStyleLbl="node1" presStyleIdx="5" presStyleCnt="7">
        <dgm:presLayoutVars>
          <dgm:chMax val="0"/>
          <dgm:bulletEnabled val="1"/>
        </dgm:presLayoutVars>
      </dgm:prSet>
      <dgm:spPr/>
      <dgm:t>
        <a:bodyPr/>
        <a:lstStyle/>
        <a:p>
          <a:endParaRPr lang="fr-FR"/>
        </a:p>
      </dgm:t>
    </dgm:pt>
    <dgm:pt modelId="{DD59BDF0-93C4-46DE-8F96-CAC0A18CE329}" type="pres">
      <dgm:prSet presAssocID="{F81812D7-481D-4E30-B72A-620C70B11CFC}" presName="spacer" presStyleCnt="0"/>
      <dgm:spPr/>
    </dgm:pt>
    <dgm:pt modelId="{38C70FAD-160D-4427-80FA-9A77CD4F5D85}" type="pres">
      <dgm:prSet presAssocID="{DD6D0DA0-2475-42DF-A523-0C085CBA0231}" presName="parentText" presStyleLbl="node1" presStyleIdx="6" presStyleCnt="7">
        <dgm:presLayoutVars>
          <dgm:chMax val="0"/>
          <dgm:bulletEnabled val="1"/>
        </dgm:presLayoutVars>
      </dgm:prSet>
      <dgm:spPr/>
      <dgm:t>
        <a:bodyPr/>
        <a:lstStyle/>
        <a:p>
          <a:endParaRPr lang="fr-FR"/>
        </a:p>
      </dgm:t>
    </dgm:pt>
  </dgm:ptLst>
  <dgm:cxnLst>
    <dgm:cxn modelId="{A0FB290F-ABCF-49A7-A6E7-E92E67FCCAF2}" type="presOf" srcId="{9166B9FA-8836-4853-B28B-841EB60C4323}" destId="{DA17E381-0112-4924-8FBE-06A8DBADAC7E}" srcOrd="0" destOrd="2" presId="urn:microsoft.com/office/officeart/2005/8/layout/vList2"/>
    <dgm:cxn modelId="{0605B7B6-E8A9-455A-B65E-7AA9B8B04DCD}" srcId="{163BAC95-14B7-4BF9-9915-68640BE7A1D7}" destId="{73D0788D-0578-4E34-858B-26EE62C53932}" srcOrd="2" destOrd="0" parTransId="{79E418B2-2AB6-4456-8A36-534424CB1DC6}" sibTransId="{457A7198-3640-4B82-8600-7A36ED49924A}"/>
    <dgm:cxn modelId="{9DA36B5B-9C27-4A06-A11F-210765B76204}" type="presOf" srcId="{2B805040-CAC2-41AA-A997-2A4180B5C11A}" destId="{1E842AD7-4C34-4B94-971A-9AF0C3B6E76E}" srcOrd="0" destOrd="0" presId="urn:microsoft.com/office/officeart/2005/8/layout/vList2"/>
    <dgm:cxn modelId="{25BB821C-9BD9-4E85-8A5F-DD6179AB6BB1}" type="presOf" srcId="{69EF8F9E-4E81-4DA7-A03C-3135DA766F50}" destId="{BD034ABE-7CE3-40A6-BA60-2798D5DF19E0}" srcOrd="0" destOrd="0" presId="urn:microsoft.com/office/officeart/2005/8/layout/vList2"/>
    <dgm:cxn modelId="{A2A5F20E-E72F-4B68-B349-FF8B409CFBFE}" srcId="{163BAC95-14B7-4BF9-9915-68640BE7A1D7}" destId="{363E96D9-28C5-4FAE-B689-DFE4A283B3FD}" srcOrd="0" destOrd="0" parTransId="{A055D9CB-CC61-44EA-894E-792695021C1D}" sibTransId="{83ED3CE0-FB99-4709-BEEF-8C7A055285EA}"/>
    <dgm:cxn modelId="{71F6F29F-803A-49BF-9335-B09BDA580627}" type="presOf" srcId="{A9672E4E-3186-4F6F-BD98-9BCA2C335CA5}" destId="{DA17E381-0112-4924-8FBE-06A8DBADAC7E}" srcOrd="0" destOrd="0" presId="urn:microsoft.com/office/officeart/2005/8/layout/vList2"/>
    <dgm:cxn modelId="{83431366-ECEB-4122-844B-08623ABBE23C}" srcId="{163BAC95-14B7-4BF9-9915-68640BE7A1D7}" destId="{9F9662DD-8990-4D10-987E-2E470578598B}" srcOrd="1" destOrd="0" parTransId="{13948DCC-19AE-4A9B-ABCE-07570247DB99}" sibTransId="{FE8E1D2E-080E-4063-9B9A-3E84842E48FF}"/>
    <dgm:cxn modelId="{4BF7C974-D7D8-45CF-B698-BD9673548E15}" type="presOf" srcId="{163BAC95-14B7-4BF9-9915-68640BE7A1D7}" destId="{AEF5484C-3564-4463-BE73-24553A66C0DB}" srcOrd="0" destOrd="0" presId="urn:microsoft.com/office/officeart/2005/8/layout/vList2"/>
    <dgm:cxn modelId="{205FE0A9-0175-411B-A1FE-4CA419E66E17}" srcId="{2B805040-CAC2-41AA-A997-2A4180B5C11A}" destId="{456140A9-73BF-478A-8EA5-EE82D0443E7A}" srcOrd="3" destOrd="0" parTransId="{7ACC2E4A-09B4-48AF-85D7-922BF5BA2A9D}" sibTransId="{1C596453-F133-4E17-BAF2-EB9705826FF1}"/>
    <dgm:cxn modelId="{14242DFD-BBB7-4D5F-9B48-CDFB081F12FB}" srcId="{2B805040-CAC2-41AA-A997-2A4180B5C11A}" destId="{1FE2B7B4-5E80-4B4C-A766-D6B9E6E017B8}" srcOrd="4" destOrd="0" parTransId="{773AD04C-D04B-44FF-B3E6-FE7755C531FA}" sibTransId="{714058FD-D022-421A-8648-26D030AF23A3}"/>
    <dgm:cxn modelId="{F5CE96CF-60EF-4D50-966D-EFC8193D948E}" srcId="{2B805040-CAC2-41AA-A997-2A4180B5C11A}" destId="{A9672E4E-3186-4F6F-BD98-9BCA2C335CA5}" srcOrd="0" destOrd="0" parTransId="{A8429FEF-DA3E-47C6-802F-9E407834C235}" sibTransId="{7740B12B-03F7-41B8-9587-361AD98EDB9C}"/>
    <dgm:cxn modelId="{5E33E19E-E165-4452-8BD2-BE018281F4B0}" srcId="{2B805040-CAC2-41AA-A997-2A4180B5C11A}" destId="{08EBE033-5478-4568-AA9A-BBD38BD7C841}" srcOrd="1" destOrd="0" parTransId="{4E9A862B-CF2B-42E3-8568-764721740819}" sibTransId="{13596261-7DE0-456E-BDB1-351AC59FDAA1}"/>
    <dgm:cxn modelId="{46FCC9BF-93D5-4E33-93BA-BE647D262099}" type="presOf" srcId="{73D0788D-0578-4E34-858B-26EE62C53932}" destId="{8CA60289-7985-4D22-82CD-4C23B4F01B5A}" srcOrd="0" destOrd="0" presId="urn:microsoft.com/office/officeart/2005/8/layout/vList2"/>
    <dgm:cxn modelId="{AFCDFB9F-9DE2-45EB-949E-AA36565948D9}" srcId="{163BAC95-14B7-4BF9-9915-68640BE7A1D7}" destId="{633CBECC-D031-4A35-B444-ABD038E68EEA}" srcOrd="3" destOrd="0" parTransId="{565ACE07-4432-4B53-B357-BA371EA29A1B}" sibTransId="{12E68085-BF78-46D4-BD61-A5EBF68C2FA5}"/>
    <dgm:cxn modelId="{FFB28950-749E-4F95-9B1F-6F0F819D85BA}" type="presOf" srcId="{08EBE033-5478-4568-AA9A-BBD38BD7C841}" destId="{DA17E381-0112-4924-8FBE-06A8DBADAC7E}" srcOrd="0" destOrd="1" presId="urn:microsoft.com/office/officeart/2005/8/layout/vList2"/>
    <dgm:cxn modelId="{7FF80F26-FFC6-4BBA-9C24-DA00F92E128D}" type="presOf" srcId="{456140A9-73BF-478A-8EA5-EE82D0443E7A}" destId="{DA17E381-0112-4924-8FBE-06A8DBADAC7E}" srcOrd="0" destOrd="3" presId="urn:microsoft.com/office/officeart/2005/8/layout/vList2"/>
    <dgm:cxn modelId="{173AD390-1325-49F5-8DDF-BDCB09C2FA23}" srcId="{2B805040-CAC2-41AA-A997-2A4180B5C11A}" destId="{9166B9FA-8836-4853-B28B-841EB60C4323}" srcOrd="2" destOrd="0" parTransId="{63DCA699-FCAF-44E2-96C3-8C66419B918F}" sibTransId="{0A1BD7D2-55E8-47A4-8455-553460366A8D}"/>
    <dgm:cxn modelId="{A133EFDA-42DC-40A3-8320-A62046D3B1EA}" type="presOf" srcId="{9F9662DD-8990-4D10-987E-2E470578598B}" destId="{BF00C057-ED6E-47C8-8B74-3BFA358E09D1}" srcOrd="0" destOrd="0" presId="urn:microsoft.com/office/officeart/2005/8/layout/vList2"/>
    <dgm:cxn modelId="{A51F5CD1-0D8D-4DC3-908A-599AADE1E79D}" type="presOf" srcId="{1FE2B7B4-5E80-4B4C-A766-D6B9E6E017B8}" destId="{DA17E381-0112-4924-8FBE-06A8DBADAC7E}" srcOrd="0" destOrd="4" presId="urn:microsoft.com/office/officeart/2005/8/layout/vList2"/>
    <dgm:cxn modelId="{84C38B9F-7A12-4532-9D25-97282469454F}" type="presOf" srcId="{633CBECC-D031-4A35-B444-ABD038E68EEA}" destId="{82ED096F-004D-45AD-A1E9-D663C5F26BE8}" srcOrd="0" destOrd="0" presId="urn:microsoft.com/office/officeart/2005/8/layout/vList2"/>
    <dgm:cxn modelId="{D42D0234-580A-4701-BDA4-2C967460C857}" srcId="{163BAC95-14B7-4BF9-9915-68640BE7A1D7}" destId="{2B805040-CAC2-41AA-A997-2A4180B5C11A}" srcOrd="4" destOrd="0" parTransId="{E0DFE487-7F1C-4208-AEC4-35C1C233C37B}" sibTransId="{CC281C93-6A5B-4539-8BDD-41DF71BF0E0B}"/>
    <dgm:cxn modelId="{1EFC8C43-3A56-4321-ABF6-484C36F01ABA}" type="presOf" srcId="{DD6D0DA0-2475-42DF-A523-0C085CBA0231}" destId="{38C70FAD-160D-4427-80FA-9A77CD4F5D85}" srcOrd="0" destOrd="0" presId="urn:microsoft.com/office/officeart/2005/8/layout/vList2"/>
    <dgm:cxn modelId="{0AF1B271-B737-4031-BC40-33821B30AC54}" srcId="{163BAC95-14B7-4BF9-9915-68640BE7A1D7}" destId="{DD6D0DA0-2475-42DF-A523-0C085CBA0231}" srcOrd="6" destOrd="0" parTransId="{6AAF0B98-35D0-47CA-93E9-756F42FA1E58}" sibTransId="{24C02E80-7A10-49E5-A380-2A13F1E6DA04}"/>
    <dgm:cxn modelId="{0A455207-3CF5-4288-806E-2A5031964AD4}" type="presOf" srcId="{363E96D9-28C5-4FAE-B689-DFE4A283B3FD}" destId="{5B9DC87B-8F40-4394-8DE7-67AFD6DC37B2}" srcOrd="0" destOrd="0" presId="urn:microsoft.com/office/officeart/2005/8/layout/vList2"/>
    <dgm:cxn modelId="{76665A9A-AB9E-468D-9D30-ADAE913B3310}" srcId="{163BAC95-14B7-4BF9-9915-68640BE7A1D7}" destId="{69EF8F9E-4E81-4DA7-A03C-3135DA766F50}" srcOrd="5" destOrd="0" parTransId="{898D22E5-0283-4F63-92EF-B35C8E94EE4C}" sibTransId="{F81812D7-481D-4E30-B72A-620C70B11CFC}"/>
    <dgm:cxn modelId="{9CF4588F-8C9A-4409-AA49-87EFE8678DF1}" type="presParOf" srcId="{AEF5484C-3564-4463-BE73-24553A66C0DB}" destId="{5B9DC87B-8F40-4394-8DE7-67AFD6DC37B2}" srcOrd="0" destOrd="0" presId="urn:microsoft.com/office/officeart/2005/8/layout/vList2"/>
    <dgm:cxn modelId="{8ABBDFF2-A73C-4B69-AD3A-144FF5BA0FC8}" type="presParOf" srcId="{AEF5484C-3564-4463-BE73-24553A66C0DB}" destId="{559B882B-7C80-4BCE-9500-8FC4BD809954}" srcOrd="1" destOrd="0" presId="urn:microsoft.com/office/officeart/2005/8/layout/vList2"/>
    <dgm:cxn modelId="{89CC3F64-B116-4592-ACCB-EB86D5FBCEED}" type="presParOf" srcId="{AEF5484C-3564-4463-BE73-24553A66C0DB}" destId="{BF00C057-ED6E-47C8-8B74-3BFA358E09D1}" srcOrd="2" destOrd="0" presId="urn:microsoft.com/office/officeart/2005/8/layout/vList2"/>
    <dgm:cxn modelId="{00E48BC9-719E-483D-829D-49E1D3EF79F2}" type="presParOf" srcId="{AEF5484C-3564-4463-BE73-24553A66C0DB}" destId="{EA02D7E2-CC97-4C3C-837E-E0D17D6D6F30}" srcOrd="3" destOrd="0" presId="urn:microsoft.com/office/officeart/2005/8/layout/vList2"/>
    <dgm:cxn modelId="{26A887B5-AA86-4DDA-A1EA-CB60C5329A89}" type="presParOf" srcId="{AEF5484C-3564-4463-BE73-24553A66C0DB}" destId="{8CA60289-7985-4D22-82CD-4C23B4F01B5A}" srcOrd="4" destOrd="0" presId="urn:microsoft.com/office/officeart/2005/8/layout/vList2"/>
    <dgm:cxn modelId="{5237A1D7-F9AD-49A7-B93D-828F3D738C88}" type="presParOf" srcId="{AEF5484C-3564-4463-BE73-24553A66C0DB}" destId="{F93D0CE1-FF79-4B05-9C57-ABE857BB70BD}" srcOrd="5" destOrd="0" presId="urn:microsoft.com/office/officeart/2005/8/layout/vList2"/>
    <dgm:cxn modelId="{C42B0CFA-9467-412D-B622-0E8BE940AEC4}" type="presParOf" srcId="{AEF5484C-3564-4463-BE73-24553A66C0DB}" destId="{82ED096F-004D-45AD-A1E9-D663C5F26BE8}" srcOrd="6" destOrd="0" presId="urn:microsoft.com/office/officeart/2005/8/layout/vList2"/>
    <dgm:cxn modelId="{DFFBE897-C834-4D49-A784-80C89FDF19F0}" type="presParOf" srcId="{AEF5484C-3564-4463-BE73-24553A66C0DB}" destId="{33FFE3D1-C57A-4391-B7C3-4EB2FA642FCC}" srcOrd="7" destOrd="0" presId="urn:microsoft.com/office/officeart/2005/8/layout/vList2"/>
    <dgm:cxn modelId="{32CBDFE7-8B62-4142-BAC8-839AD63BBDEB}" type="presParOf" srcId="{AEF5484C-3564-4463-BE73-24553A66C0DB}" destId="{1E842AD7-4C34-4B94-971A-9AF0C3B6E76E}" srcOrd="8" destOrd="0" presId="urn:microsoft.com/office/officeart/2005/8/layout/vList2"/>
    <dgm:cxn modelId="{D67C6915-248A-4903-8818-80F7C270C238}" type="presParOf" srcId="{AEF5484C-3564-4463-BE73-24553A66C0DB}" destId="{DA17E381-0112-4924-8FBE-06A8DBADAC7E}" srcOrd="9" destOrd="0" presId="urn:microsoft.com/office/officeart/2005/8/layout/vList2"/>
    <dgm:cxn modelId="{35030DC5-8004-4021-AB48-C2093A80D23E}" type="presParOf" srcId="{AEF5484C-3564-4463-BE73-24553A66C0DB}" destId="{BD034ABE-7CE3-40A6-BA60-2798D5DF19E0}" srcOrd="10" destOrd="0" presId="urn:microsoft.com/office/officeart/2005/8/layout/vList2"/>
    <dgm:cxn modelId="{51334E9A-03EF-481E-A506-C7AA23C912F7}" type="presParOf" srcId="{AEF5484C-3564-4463-BE73-24553A66C0DB}" destId="{DD59BDF0-93C4-46DE-8F96-CAC0A18CE329}" srcOrd="11" destOrd="0" presId="urn:microsoft.com/office/officeart/2005/8/layout/vList2"/>
    <dgm:cxn modelId="{383EE63E-2FDE-4459-AFBA-376697BFDD54}" type="presParOf" srcId="{AEF5484C-3564-4463-BE73-24553A66C0DB}" destId="{38C70FAD-160D-4427-80FA-9A77CD4F5D85}"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AC4A75-4D23-42F8-929C-E6E01C047C8C}">
      <dsp:nvSpPr>
        <dsp:cNvPr id="0" name=""/>
        <dsp:cNvSpPr/>
      </dsp:nvSpPr>
      <dsp:spPr>
        <a:xfrm rot="10800000">
          <a:off x="1656397" y="2264"/>
          <a:ext cx="5883127" cy="698230"/>
        </a:xfrm>
        <a:prstGeom prst="homePlate">
          <a:avLst/>
        </a:prstGeom>
        <a:solidFill>
          <a:schemeClr val="accent1">
            <a:shade val="80000"/>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307900" tIns="72390" rIns="135128" bIns="72390" numCol="1" spcCol="1270" anchor="ctr" anchorCtr="0">
          <a:noAutofit/>
        </a:bodyPr>
        <a:lstStyle/>
        <a:p>
          <a:pPr lvl="0" algn="ctr" defTabSz="844550">
            <a:lnSpc>
              <a:spcPct val="90000"/>
            </a:lnSpc>
            <a:spcBef>
              <a:spcPct val="0"/>
            </a:spcBef>
            <a:spcAft>
              <a:spcPct val="35000"/>
            </a:spcAft>
          </a:pPr>
          <a:r>
            <a:rPr lang="fr-FR" altLang="fr-FR" sz="1900" kern="1200" dirty="0" smtClean="0">
              <a:latin typeface="+mn-lt"/>
              <a:cs typeface="Arial" charset="0"/>
            </a:rPr>
            <a:t>Toute l’information est disponible au format numérique,</a:t>
          </a:r>
          <a:endParaRPr lang="fr-FR" sz="1900" kern="1200" dirty="0"/>
        </a:p>
      </dsp:txBody>
      <dsp:txXfrm rot="10800000">
        <a:off x="1830954" y="2264"/>
        <a:ext cx="5708570" cy="698230"/>
      </dsp:txXfrm>
    </dsp:sp>
    <dsp:sp modelId="{A7BDE485-106C-480E-87F3-84C792BFCB43}">
      <dsp:nvSpPr>
        <dsp:cNvPr id="0" name=""/>
        <dsp:cNvSpPr/>
      </dsp:nvSpPr>
      <dsp:spPr>
        <a:xfrm>
          <a:off x="1307282" y="2264"/>
          <a:ext cx="698230" cy="698230"/>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25000" r="-25000"/>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8CC1FF0C-E4A2-4B61-914E-C1C36B5A188B}">
      <dsp:nvSpPr>
        <dsp:cNvPr id="0" name=""/>
        <dsp:cNvSpPr/>
      </dsp:nvSpPr>
      <dsp:spPr>
        <a:xfrm rot="10800000">
          <a:off x="1656397" y="908921"/>
          <a:ext cx="5883127" cy="698230"/>
        </a:xfrm>
        <a:prstGeom prst="homePlate">
          <a:avLst/>
        </a:prstGeom>
        <a:solidFill>
          <a:schemeClr val="accent1">
            <a:shade val="80000"/>
            <a:hueOff val="61249"/>
            <a:satOff val="-878"/>
            <a:lumOff val="5123"/>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307900" tIns="72390" rIns="135128" bIns="72390" numCol="1" spcCol="1270" anchor="ctr" anchorCtr="0">
          <a:noAutofit/>
        </a:bodyPr>
        <a:lstStyle/>
        <a:p>
          <a:pPr lvl="0" algn="ctr" defTabSz="844550">
            <a:lnSpc>
              <a:spcPct val="90000"/>
            </a:lnSpc>
            <a:spcBef>
              <a:spcPct val="0"/>
            </a:spcBef>
            <a:spcAft>
              <a:spcPct val="35000"/>
            </a:spcAft>
          </a:pPr>
          <a:r>
            <a:rPr lang="fr-FR" altLang="fr-FR" sz="1900" kern="1200" dirty="0" smtClean="0">
              <a:latin typeface="+mn-lt"/>
              <a:cs typeface="Arial" charset="0"/>
            </a:rPr>
            <a:t>La reconnaissance vocale permet de capturer de l’information en temps réel dans le DPI,</a:t>
          </a:r>
          <a:endParaRPr lang="fr-FR" sz="1900" kern="1200" dirty="0"/>
        </a:p>
      </dsp:txBody>
      <dsp:txXfrm rot="10800000">
        <a:off x="1830954" y="908921"/>
        <a:ext cx="5708570" cy="698230"/>
      </dsp:txXfrm>
    </dsp:sp>
    <dsp:sp modelId="{32989316-FAAB-483A-B0F4-CB93E2373FF4}">
      <dsp:nvSpPr>
        <dsp:cNvPr id="0" name=""/>
        <dsp:cNvSpPr/>
      </dsp:nvSpPr>
      <dsp:spPr>
        <a:xfrm>
          <a:off x="1307282" y="908921"/>
          <a:ext cx="698230" cy="698230"/>
        </a:xfrm>
        <a:prstGeom prst="ellipse">
          <a:avLst/>
        </a:prstGeom>
        <a:blipFill rotWithShape="1">
          <a:blip xmlns:r="http://schemas.openxmlformats.org/officeDocument/2006/relationships" r:embed="rId2"/>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82558325-A1F0-426D-8AE3-89D52A596FF4}">
      <dsp:nvSpPr>
        <dsp:cNvPr id="0" name=""/>
        <dsp:cNvSpPr/>
      </dsp:nvSpPr>
      <dsp:spPr>
        <a:xfrm rot="10800000">
          <a:off x="1656397" y="1815579"/>
          <a:ext cx="5883127" cy="698230"/>
        </a:xfrm>
        <a:prstGeom prst="homePlate">
          <a:avLst/>
        </a:prstGeom>
        <a:solidFill>
          <a:schemeClr val="accent1">
            <a:shade val="80000"/>
            <a:hueOff val="122498"/>
            <a:satOff val="-1757"/>
            <a:lumOff val="10246"/>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307900" tIns="72390" rIns="135128" bIns="72390" numCol="1" spcCol="1270" anchor="ctr" anchorCtr="0">
          <a:noAutofit/>
        </a:bodyPr>
        <a:lstStyle/>
        <a:p>
          <a:pPr lvl="0" algn="ctr" defTabSz="844550">
            <a:lnSpc>
              <a:spcPct val="90000"/>
            </a:lnSpc>
            <a:spcBef>
              <a:spcPct val="0"/>
            </a:spcBef>
            <a:spcAft>
              <a:spcPct val="35000"/>
            </a:spcAft>
          </a:pPr>
          <a:r>
            <a:rPr lang="fr-FR" altLang="fr-FR" sz="1900" kern="1200" dirty="0" smtClean="0">
              <a:latin typeface="+mn-lt"/>
              <a:cs typeface="Arial" charset="0"/>
            </a:rPr>
            <a:t>Le DPI est adapté à chaque spécialité et dans tous les contextes (consultation, bloc, staff…),</a:t>
          </a:r>
          <a:endParaRPr lang="fr-FR" sz="1900" kern="1200" dirty="0"/>
        </a:p>
      </dsp:txBody>
      <dsp:txXfrm rot="10800000">
        <a:off x="1830954" y="1815579"/>
        <a:ext cx="5708570" cy="698230"/>
      </dsp:txXfrm>
    </dsp:sp>
    <dsp:sp modelId="{AEA4FB35-7AA0-4DD6-AC4B-498D6E84DDD3}">
      <dsp:nvSpPr>
        <dsp:cNvPr id="0" name=""/>
        <dsp:cNvSpPr/>
      </dsp:nvSpPr>
      <dsp:spPr>
        <a:xfrm>
          <a:off x="1307282" y="1815579"/>
          <a:ext cx="698230" cy="698230"/>
        </a:xfrm>
        <a:prstGeom prst="ellipse">
          <a:avLst/>
        </a:prstGeom>
        <a:blipFill rotWithShape="1">
          <a:blip xmlns:r="http://schemas.openxmlformats.org/officeDocument/2006/relationships" r:embed="rId2"/>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51E5D80C-3900-4BC9-9F13-D80FC79135A8}">
      <dsp:nvSpPr>
        <dsp:cNvPr id="0" name=""/>
        <dsp:cNvSpPr/>
      </dsp:nvSpPr>
      <dsp:spPr>
        <a:xfrm rot="10800000">
          <a:off x="1656397" y="2722236"/>
          <a:ext cx="5883127" cy="698230"/>
        </a:xfrm>
        <a:prstGeom prst="homePlate">
          <a:avLst/>
        </a:prstGeom>
        <a:solidFill>
          <a:schemeClr val="accent1">
            <a:shade val="80000"/>
            <a:hueOff val="183747"/>
            <a:satOff val="-2635"/>
            <a:lumOff val="15369"/>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307900" tIns="72390" rIns="135128" bIns="72390" numCol="1" spcCol="1270" anchor="ctr" anchorCtr="0">
          <a:noAutofit/>
        </a:bodyPr>
        <a:lstStyle/>
        <a:p>
          <a:pPr lvl="0" algn="ctr" defTabSz="844550">
            <a:lnSpc>
              <a:spcPct val="90000"/>
            </a:lnSpc>
            <a:spcBef>
              <a:spcPct val="0"/>
            </a:spcBef>
            <a:spcAft>
              <a:spcPct val="35000"/>
            </a:spcAft>
          </a:pPr>
          <a:r>
            <a:rPr lang="fr-FR" altLang="fr-FR" sz="1900" kern="1200" dirty="0" smtClean="0">
              <a:latin typeface="+mn-lt"/>
              <a:cs typeface="Arial" charset="0"/>
            </a:rPr>
            <a:t>La production de documents médicaux est automatisée (DxCare + </a:t>
          </a:r>
          <a:r>
            <a:rPr lang="fr-FR" altLang="fr-FR" sz="1900" kern="1200" dirty="0" err="1" smtClean="0">
              <a:latin typeface="+mn-lt"/>
              <a:cs typeface="Arial" charset="0"/>
            </a:rPr>
            <a:t>Reco</a:t>
          </a:r>
          <a:r>
            <a:rPr lang="fr-FR" altLang="fr-FR" sz="1900" kern="1200" dirty="0" smtClean="0">
              <a:latin typeface="+mn-lt"/>
              <a:cs typeface="Arial" charset="0"/>
            </a:rPr>
            <a:t> vocale),</a:t>
          </a:r>
          <a:endParaRPr lang="fr-FR" sz="1900" kern="1200" dirty="0"/>
        </a:p>
      </dsp:txBody>
      <dsp:txXfrm rot="10800000">
        <a:off x="1830954" y="2722236"/>
        <a:ext cx="5708570" cy="698230"/>
      </dsp:txXfrm>
    </dsp:sp>
    <dsp:sp modelId="{86121B9E-F6A2-4497-8DA6-63D0551FF92E}">
      <dsp:nvSpPr>
        <dsp:cNvPr id="0" name=""/>
        <dsp:cNvSpPr/>
      </dsp:nvSpPr>
      <dsp:spPr>
        <a:xfrm>
          <a:off x="1307282" y="2722236"/>
          <a:ext cx="698230" cy="698230"/>
        </a:xfrm>
        <a:prstGeom prst="ellipse">
          <a:avLst/>
        </a:prstGeom>
        <a:blipFill rotWithShape="1">
          <a:blip xmlns:r="http://schemas.openxmlformats.org/officeDocument/2006/relationships" r:embed="rId2"/>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116CE449-885B-449D-8D32-7FEB568A719B}">
      <dsp:nvSpPr>
        <dsp:cNvPr id="0" name=""/>
        <dsp:cNvSpPr/>
      </dsp:nvSpPr>
      <dsp:spPr>
        <a:xfrm rot="10800000">
          <a:off x="1656397" y="3628893"/>
          <a:ext cx="5883127" cy="698230"/>
        </a:xfrm>
        <a:prstGeom prst="homePlate">
          <a:avLst/>
        </a:prstGeom>
        <a:solidFill>
          <a:schemeClr val="accent1">
            <a:shade val="80000"/>
            <a:hueOff val="244997"/>
            <a:satOff val="-3514"/>
            <a:lumOff val="20492"/>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307900" tIns="72390" rIns="135128" bIns="72390" numCol="1" spcCol="1270" anchor="ctr" anchorCtr="0">
          <a:noAutofit/>
        </a:bodyPr>
        <a:lstStyle/>
        <a:p>
          <a:pPr lvl="0" algn="ctr" defTabSz="844550">
            <a:lnSpc>
              <a:spcPct val="90000"/>
            </a:lnSpc>
            <a:spcBef>
              <a:spcPct val="0"/>
            </a:spcBef>
            <a:spcAft>
              <a:spcPct val="35000"/>
            </a:spcAft>
          </a:pPr>
          <a:r>
            <a:rPr lang="fr-FR" altLang="fr-FR" sz="1900" kern="1200" dirty="0" smtClean="0">
              <a:latin typeface="+mn-lt"/>
              <a:cs typeface="Arial" charset="0"/>
            </a:rPr>
            <a:t>Les courriers sont envoyés en temps réel par messagerie sécurisée, sans intermédiaire,</a:t>
          </a:r>
          <a:endParaRPr lang="fr-FR" sz="1900" kern="1200" dirty="0"/>
        </a:p>
      </dsp:txBody>
      <dsp:txXfrm rot="10800000">
        <a:off x="1830954" y="3628893"/>
        <a:ext cx="5708570" cy="698230"/>
      </dsp:txXfrm>
    </dsp:sp>
    <dsp:sp modelId="{6801E96B-AB91-4E02-8C83-902A212A8F1A}">
      <dsp:nvSpPr>
        <dsp:cNvPr id="0" name=""/>
        <dsp:cNvSpPr/>
      </dsp:nvSpPr>
      <dsp:spPr>
        <a:xfrm>
          <a:off x="1307282" y="3628893"/>
          <a:ext cx="698230" cy="698230"/>
        </a:xfrm>
        <a:prstGeom prst="ellipse">
          <a:avLst/>
        </a:prstGeom>
        <a:blipFill rotWithShape="1">
          <a:blip xmlns:r="http://schemas.openxmlformats.org/officeDocument/2006/relationships" r:embed="rId2"/>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1CD41B6A-B3AD-4F4C-80A6-9F7DD1E57F39}">
      <dsp:nvSpPr>
        <dsp:cNvPr id="0" name=""/>
        <dsp:cNvSpPr/>
      </dsp:nvSpPr>
      <dsp:spPr>
        <a:xfrm rot="10800000">
          <a:off x="1656397" y="4535551"/>
          <a:ext cx="5883127" cy="698230"/>
        </a:xfrm>
        <a:prstGeom prst="homePlate">
          <a:avLst/>
        </a:prstGeom>
        <a:solidFill>
          <a:schemeClr val="accent1">
            <a:shade val="80000"/>
            <a:hueOff val="306246"/>
            <a:satOff val="-4392"/>
            <a:lumOff val="25615"/>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307900" tIns="72390" rIns="135128" bIns="72390" numCol="1" spcCol="1270" anchor="ctr" anchorCtr="0">
          <a:noAutofit/>
        </a:bodyPr>
        <a:lstStyle/>
        <a:p>
          <a:pPr lvl="0" algn="ctr" defTabSz="844550">
            <a:lnSpc>
              <a:spcPct val="90000"/>
            </a:lnSpc>
            <a:spcBef>
              <a:spcPct val="0"/>
            </a:spcBef>
            <a:spcAft>
              <a:spcPct val="35000"/>
            </a:spcAft>
          </a:pPr>
          <a:r>
            <a:rPr lang="fr-FR" altLang="fr-FR" sz="1900" kern="1200" dirty="0" smtClean="0">
              <a:latin typeface="+mn-lt"/>
              <a:cs typeface="Arial" charset="0"/>
            </a:rPr>
            <a:t>Le patient sort de l’hôpital avec son courrier à la main.</a:t>
          </a:r>
        </a:p>
      </dsp:txBody>
      <dsp:txXfrm rot="10800000">
        <a:off x="1830954" y="4535551"/>
        <a:ext cx="5708570" cy="698230"/>
      </dsp:txXfrm>
    </dsp:sp>
    <dsp:sp modelId="{E02AD221-2E74-4712-A104-3E1BF28BCC92}">
      <dsp:nvSpPr>
        <dsp:cNvPr id="0" name=""/>
        <dsp:cNvSpPr/>
      </dsp:nvSpPr>
      <dsp:spPr>
        <a:xfrm>
          <a:off x="1307282" y="4535551"/>
          <a:ext cx="698230" cy="698230"/>
        </a:xfrm>
        <a:prstGeom prst="ellipse">
          <a:avLst/>
        </a:prstGeom>
        <a:blipFill rotWithShape="1">
          <a:blip xmlns:r="http://schemas.openxmlformats.org/officeDocument/2006/relationships" r:embed="rId2"/>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9DC87B-8F40-4394-8DE7-67AFD6DC37B2}">
      <dsp:nvSpPr>
        <dsp:cNvPr id="0" name=""/>
        <dsp:cNvSpPr/>
      </dsp:nvSpPr>
      <dsp:spPr>
        <a:xfrm>
          <a:off x="0" y="103528"/>
          <a:ext cx="7992888" cy="4557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fr-FR" sz="1900" kern="1200" dirty="0" smtClean="0">
              <a:latin typeface="+mn-lt"/>
            </a:rPr>
            <a:t>100% des services couverts (hors réanimation) en 18 mois,</a:t>
          </a:r>
          <a:endParaRPr lang="fr-FR" sz="1900" kern="1200" dirty="0"/>
        </a:p>
      </dsp:txBody>
      <dsp:txXfrm>
        <a:off x="22246" y="125774"/>
        <a:ext cx="7948396" cy="411223"/>
      </dsp:txXfrm>
    </dsp:sp>
    <dsp:sp modelId="{BF00C057-ED6E-47C8-8B74-3BFA358E09D1}">
      <dsp:nvSpPr>
        <dsp:cNvPr id="0" name=""/>
        <dsp:cNvSpPr/>
      </dsp:nvSpPr>
      <dsp:spPr>
        <a:xfrm>
          <a:off x="0" y="613963"/>
          <a:ext cx="7992888" cy="4557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fr-FR" sz="1900" kern="1200" dirty="0" smtClean="0">
              <a:latin typeface="+mn-lt"/>
            </a:rPr>
            <a:t>300 scanners (boxes de consultation et secrétariats),</a:t>
          </a:r>
        </a:p>
      </dsp:txBody>
      <dsp:txXfrm>
        <a:off x="22246" y="636209"/>
        <a:ext cx="7948396" cy="411223"/>
      </dsp:txXfrm>
    </dsp:sp>
    <dsp:sp modelId="{8CA60289-7985-4D22-82CD-4C23B4F01B5A}">
      <dsp:nvSpPr>
        <dsp:cNvPr id="0" name=""/>
        <dsp:cNvSpPr/>
      </dsp:nvSpPr>
      <dsp:spPr>
        <a:xfrm>
          <a:off x="0" y="1124398"/>
          <a:ext cx="7992888" cy="4557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fr-FR" sz="1900" kern="1200" dirty="0" smtClean="0">
              <a:latin typeface="+mn-lt"/>
            </a:rPr>
            <a:t>170 chariots informatiques mobiles,</a:t>
          </a:r>
        </a:p>
      </dsp:txBody>
      <dsp:txXfrm>
        <a:off x="22246" y="1146644"/>
        <a:ext cx="7948396" cy="411223"/>
      </dsp:txXfrm>
    </dsp:sp>
    <dsp:sp modelId="{82ED096F-004D-45AD-A1E9-D663C5F26BE8}">
      <dsp:nvSpPr>
        <dsp:cNvPr id="0" name=""/>
        <dsp:cNvSpPr/>
      </dsp:nvSpPr>
      <dsp:spPr>
        <a:xfrm>
          <a:off x="0" y="1634833"/>
          <a:ext cx="7992888" cy="4557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fr-FR" sz="1900" kern="1200" dirty="0" smtClean="0">
              <a:latin typeface="+mn-lt"/>
            </a:rPr>
            <a:t>7 millions de pages numérisées,</a:t>
          </a:r>
        </a:p>
      </dsp:txBody>
      <dsp:txXfrm>
        <a:off x="22246" y="1657079"/>
        <a:ext cx="7948396" cy="411223"/>
      </dsp:txXfrm>
    </dsp:sp>
    <dsp:sp modelId="{1E842AD7-4C34-4B94-971A-9AF0C3B6E76E}">
      <dsp:nvSpPr>
        <dsp:cNvPr id="0" name=""/>
        <dsp:cNvSpPr/>
      </dsp:nvSpPr>
      <dsp:spPr>
        <a:xfrm>
          <a:off x="0" y="2145268"/>
          <a:ext cx="7992888" cy="4557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fr-FR" sz="1900" kern="1200" dirty="0" smtClean="0">
              <a:latin typeface="+mn-lt"/>
            </a:rPr>
            <a:t>Reconnaissance vocale (depuis septembre 2015) :</a:t>
          </a:r>
        </a:p>
      </dsp:txBody>
      <dsp:txXfrm>
        <a:off x="22246" y="2167514"/>
        <a:ext cx="7948396" cy="411223"/>
      </dsp:txXfrm>
    </dsp:sp>
    <dsp:sp modelId="{DA17E381-0112-4924-8FBE-06A8DBADAC7E}">
      <dsp:nvSpPr>
        <dsp:cNvPr id="0" name=""/>
        <dsp:cNvSpPr/>
      </dsp:nvSpPr>
      <dsp:spPr>
        <a:xfrm>
          <a:off x="0" y="2600983"/>
          <a:ext cx="7992888" cy="12978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3774"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fr-FR" sz="1500" kern="1200" dirty="0" smtClean="0">
              <a:latin typeface="+mn-lt"/>
            </a:rPr>
            <a:t>260 utilisateurs réguliers (89.000 sessions),</a:t>
          </a:r>
        </a:p>
        <a:p>
          <a:pPr marL="114300" lvl="1" indent="-114300" algn="l" defTabSz="666750">
            <a:lnSpc>
              <a:spcPct val="90000"/>
            </a:lnSpc>
            <a:spcBef>
              <a:spcPct val="0"/>
            </a:spcBef>
            <a:spcAft>
              <a:spcPct val="20000"/>
            </a:spcAft>
            <a:buChar char="••"/>
          </a:pPr>
          <a:r>
            <a:rPr lang="fr-FR" sz="1500" kern="1200" dirty="0" smtClean="0">
              <a:latin typeface="+mn-lt"/>
            </a:rPr>
            <a:t>1.600 heures de reconnaissance vocale,</a:t>
          </a:r>
        </a:p>
        <a:p>
          <a:pPr marL="114300" lvl="1" indent="-114300" algn="l" defTabSz="666750">
            <a:lnSpc>
              <a:spcPct val="90000"/>
            </a:lnSpc>
            <a:spcBef>
              <a:spcPct val="0"/>
            </a:spcBef>
            <a:spcAft>
              <a:spcPct val="20000"/>
            </a:spcAft>
            <a:buChar char="••"/>
          </a:pPr>
          <a:r>
            <a:rPr lang="fr-FR" sz="1500" kern="1200" dirty="0" smtClean="0">
              <a:latin typeface="+mn-lt"/>
            </a:rPr>
            <a:t>55 millions de caractères reconnus,</a:t>
          </a:r>
        </a:p>
        <a:p>
          <a:pPr marL="114300" lvl="1" indent="-114300" algn="l" defTabSz="666750">
            <a:lnSpc>
              <a:spcPct val="90000"/>
            </a:lnSpc>
            <a:spcBef>
              <a:spcPct val="0"/>
            </a:spcBef>
            <a:spcAft>
              <a:spcPct val="20000"/>
            </a:spcAft>
            <a:buChar char="••"/>
          </a:pPr>
          <a:r>
            <a:rPr lang="fr-FR" sz="1500" kern="1200" dirty="0" smtClean="0">
              <a:latin typeface="+mn-lt"/>
            </a:rPr>
            <a:t>3800 insertions automatiques,</a:t>
          </a:r>
        </a:p>
        <a:p>
          <a:pPr marL="114300" lvl="1" indent="-114300" algn="l" defTabSz="666750">
            <a:lnSpc>
              <a:spcPct val="90000"/>
            </a:lnSpc>
            <a:spcBef>
              <a:spcPct val="0"/>
            </a:spcBef>
            <a:spcAft>
              <a:spcPct val="20000"/>
            </a:spcAft>
            <a:buChar char="••"/>
          </a:pPr>
          <a:r>
            <a:rPr lang="fr-FR" sz="1500" kern="1200" dirty="0" smtClean="0">
              <a:latin typeface="+mn-lt"/>
            </a:rPr>
            <a:t>95,2% de mots reconnus.</a:t>
          </a:r>
        </a:p>
      </dsp:txBody>
      <dsp:txXfrm>
        <a:off x="0" y="2600983"/>
        <a:ext cx="7992888" cy="1297889"/>
      </dsp:txXfrm>
    </dsp:sp>
    <dsp:sp modelId="{BD034ABE-7CE3-40A6-BA60-2798D5DF19E0}">
      <dsp:nvSpPr>
        <dsp:cNvPr id="0" name=""/>
        <dsp:cNvSpPr/>
      </dsp:nvSpPr>
      <dsp:spPr>
        <a:xfrm>
          <a:off x="0" y="3898873"/>
          <a:ext cx="7992888" cy="4557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fr-FR" sz="1900" kern="1200" dirty="0" smtClean="0">
              <a:latin typeface="+mn-lt"/>
            </a:rPr>
            <a:t>Taux d’envoi de CRH le jour de la sortie : 43%,</a:t>
          </a:r>
        </a:p>
      </dsp:txBody>
      <dsp:txXfrm>
        <a:off x="22246" y="3921119"/>
        <a:ext cx="7948396" cy="411223"/>
      </dsp:txXfrm>
    </dsp:sp>
    <dsp:sp modelId="{38C70FAD-160D-4427-80FA-9A77CD4F5D85}">
      <dsp:nvSpPr>
        <dsp:cNvPr id="0" name=""/>
        <dsp:cNvSpPr/>
      </dsp:nvSpPr>
      <dsp:spPr>
        <a:xfrm>
          <a:off x="0" y="4409308"/>
          <a:ext cx="7992888" cy="4557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fr-FR" sz="1900" kern="1200" dirty="0" smtClean="0">
              <a:latin typeface="+mn-lt"/>
            </a:rPr>
            <a:t>Taux d’envoi de courriers de consultation le jour même : 74%.</a:t>
          </a:r>
        </a:p>
      </dsp:txBody>
      <dsp:txXfrm>
        <a:off x="22246" y="4431554"/>
        <a:ext cx="7948396" cy="411223"/>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B8E85431-BA5C-422D-95D1-B694B716C76D}" type="datetimeFigureOut">
              <a:rPr lang="fr-FR"/>
              <a:pPr>
                <a:defRPr/>
              </a:pPr>
              <a:t>19/05/2016</a:t>
            </a:fld>
            <a:endParaRPr lang="fr-FR"/>
          </a:p>
        </p:txBody>
      </p:sp>
      <p:sp>
        <p:nvSpPr>
          <p:cNvPr id="4" name="Espace réservé de l'image des diapositives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eaLnBrk="1" hangingPunct="1">
              <a:defRPr sz="1200"/>
            </a:lvl1pPr>
          </a:lstStyle>
          <a:p>
            <a:pPr>
              <a:defRPr/>
            </a:pPr>
            <a:endParaRPr lang="fr-FR"/>
          </a:p>
        </p:txBody>
      </p:sp>
      <p:sp>
        <p:nvSpPr>
          <p:cNvPr id="7" name="Espace réservé du numéro de diapositive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eaLnBrk="1" hangingPunct="1">
              <a:defRPr sz="1200"/>
            </a:lvl1pPr>
          </a:lstStyle>
          <a:p>
            <a:pPr>
              <a:defRPr/>
            </a:pPr>
            <a:fld id="{20747B53-BFA7-4546-B08C-6933382F7ABB}" type="slidenum">
              <a:rPr lang="fr-FR"/>
              <a:pPr>
                <a:defRPr/>
              </a:pPr>
              <a:t>‹N°›</a:t>
            </a:fld>
            <a:endParaRPr lang="fr-FR"/>
          </a:p>
        </p:txBody>
      </p:sp>
    </p:spTree>
    <p:extLst>
      <p:ext uri="{BB962C8B-B14F-4D97-AF65-F5344CB8AC3E}">
        <p14:creationId xmlns:p14="http://schemas.microsoft.com/office/powerpoint/2010/main" val="21093766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4" name="Picture 16" descr="FONDPPT3008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5588" cy="246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ctrTitle"/>
          </p:nvPr>
        </p:nvSpPr>
        <p:spPr>
          <a:xfrm>
            <a:off x="785786" y="2643182"/>
            <a:ext cx="7772400" cy="1470025"/>
          </a:xfrm>
        </p:spPr>
        <p:txBody>
          <a:bodyPr>
            <a:normAutofit/>
          </a:bodyPr>
          <a:lstStyle>
            <a:lvl1pPr algn="ctr">
              <a:defRPr sz="3600"/>
            </a:lvl1pPr>
          </a:lstStyle>
          <a:p>
            <a:r>
              <a:rPr lang="fr-FR" smtClean="0"/>
              <a:t>Modifiez le style du titre</a:t>
            </a:r>
            <a:endParaRPr lang="fr-FR"/>
          </a:p>
        </p:txBody>
      </p:sp>
      <p:sp>
        <p:nvSpPr>
          <p:cNvPr id="3" name="Sous-titre 2"/>
          <p:cNvSpPr>
            <a:spLocks noGrp="1"/>
          </p:cNvSpPr>
          <p:nvPr>
            <p:ph type="subTitle" idx="1"/>
          </p:nvPr>
        </p:nvSpPr>
        <p:spPr>
          <a:xfrm>
            <a:off x="1371600" y="4429132"/>
            <a:ext cx="6400800" cy="1209668"/>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5" name="Espace réservé du pied de page 4"/>
          <p:cNvSpPr>
            <a:spLocks noGrp="1"/>
          </p:cNvSpPr>
          <p:nvPr>
            <p:ph type="ftr" sz="quarter" idx="10"/>
          </p:nvPr>
        </p:nvSpPr>
        <p:spPr/>
        <p:txBody>
          <a:bodyPr/>
          <a:lstStyle>
            <a:lvl1pPr algn="l">
              <a:defRPr sz="900">
                <a:solidFill>
                  <a:schemeClr val="tx1">
                    <a:lumMod val="65000"/>
                    <a:lumOff val="35000"/>
                  </a:schemeClr>
                </a:solidFill>
                <a:latin typeface="Arial" pitchFamily="34" charset="0"/>
                <a:cs typeface="Arial" pitchFamily="34" charset="0"/>
              </a:defRPr>
            </a:lvl1pPr>
          </a:lstStyle>
          <a:p>
            <a:pPr>
              <a:defRPr/>
            </a:pPr>
            <a:endParaRPr lang="fr-FR"/>
          </a:p>
        </p:txBody>
      </p:sp>
      <p:sp>
        <p:nvSpPr>
          <p:cNvPr id="6" name="Espace réservé du numéro de diapositive 5"/>
          <p:cNvSpPr>
            <a:spLocks noGrp="1"/>
          </p:cNvSpPr>
          <p:nvPr>
            <p:ph type="sldNum" sz="quarter" idx="11"/>
          </p:nvPr>
        </p:nvSpPr>
        <p:spPr/>
        <p:txBody>
          <a:bodyPr/>
          <a:lstStyle>
            <a:lvl1pPr>
              <a:defRPr>
                <a:solidFill>
                  <a:srgbClr val="595959"/>
                </a:solidFill>
              </a:defRPr>
            </a:lvl1pPr>
          </a:lstStyle>
          <a:p>
            <a:pPr>
              <a:defRPr/>
            </a:pPr>
            <a:fld id="{423BBAE1-78C9-4A6A-B23A-B61B8213B5E4}" type="slidenum">
              <a:rPr lang="fr-FR"/>
              <a:pPr>
                <a:defRPr/>
              </a:pPr>
              <a:t>‹N°›</a:t>
            </a:fld>
            <a:endParaRPr lang="fr-FR"/>
          </a:p>
        </p:txBody>
      </p:sp>
    </p:spTree>
    <p:extLst>
      <p:ext uri="{BB962C8B-B14F-4D97-AF65-F5344CB8AC3E}">
        <p14:creationId xmlns:p14="http://schemas.microsoft.com/office/powerpoint/2010/main" val="918129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pic>
        <p:nvPicPr>
          <p:cNvPr id="4" name="Picture 6" descr="FONDPPT3"/>
          <p:cNvPicPr>
            <a:picLocks noChangeAspect="1" noChangeArrowheads="1"/>
          </p:cNvPicPr>
          <p:nvPr/>
        </p:nvPicPr>
        <p:blipFill>
          <a:blip r:embed="rId2" cstate="print">
            <a:extLst>
              <a:ext uri="{28A0092B-C50C-407E-A947-70E740481C1C}">
                <a14:useLocalDpi xmlns:a14="http://schemas.microsoft.com/office/drawing/2010/main" val="0"/>
              </a:ext>
            </a:extLst>
          </a:blip>
          <a:srcRect r="50911" b="76672"/>
          <a:stretch>
            <a:fillRect/>
          </a:stretch>
        </p:blipFill>
        <p:spPr bwMode="auto">
          <a:xfrm>
            <a:off x="7675563" y="6281738"/>
            <a:ext cx="144462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title"/>
          </p:nvPr>
        </p:nvSpPr>
        <p:spPr/>
        <p:txBody>
          <a:bodyPr/>
          <a:lstStyle>
            <a:lvl1pPr algn="l">
              <a:defRPr/>
            </a:lvl1pPr>
          </a:lstStyle>
          <a:p>
            <a:r>
              <a:rPr lang="fr-FR" smtClean="0"/>
              <a:t>Modifiez le style du titre</a:t>
            </a:r>
            <a:endParaRPr lang="fr-FR" dirty="0"/>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numéro de diapositive 6"/>
          <p:cNvSpPr>
            <a:spLocks noGrp="1"/>
          </p:cNvSpPr>
          <p:nvPr>
            <p:ph type="sldNum" sz="quarter" idx="10"/>
          </p:nvPr>
        </p:nvSpPr>
        <p:spPr>
          <a:xfrm>
            <a:off x="0" y="6492875"/>
            <a:ext cx="2133600" cy="365125"/>
          </a:xfrm>
        </p:spPr>
        <p:txBody>
          <a:bodyPr/>
          <a:lstStyle>
            <a:lvl1pPr algn="l">
              <a:defRPr sz="1000"/>
            </a:lvl1pPr>
          </a:lstStyle>
          <a:p>
            <a:pPr>
              <a:defRPr/>
            </a:pPr>
            <a:fld id="{8F9DEDC7-4790-4598-888B-A03A611303AB}" type="slidenum">
              <a:rPr lang="fr-FR"/>
              <a:pPr>
                <a:defRPr/>
              </a:pPr>
              <a:t>‹N°›</a:t>
            </a:fld>
            <a:endParaRPr lang="fr-FR"/>
          </a:p>
        </p:txBody>
      </p:sp>
    </p:spTree>
    <p:extLst>
      <p:ext uri="{BB962C8B-B14F-4D97-AF65-F5344CB8AC3E}">
        <p14:creationId xmlns:p14="http://schemas.microsoft.com/office/powerpoint/2010/main" val="35615811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71438" y="71438"/>
            <a:ext cx="9001125"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1027" name="Espace réservé du texte 2"/>
          <p:cNvSpPr>
            <a:spLocks noGrp="1"/>
          </p:cNvSpPr>
          <p:nvPr>
            <p:ph type="body" idx="1"/>
          </p:nvPr>
        </p:nvSpPr>
        <p:spPr bwMode="auto">
          <a:xfrm>
            <a:off x="142875" y="1071563"/>
            <a:ext cx="8858250"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6" name="Espace réservé du numéro de diapositive 5"/>
          <p:cNvSpPr>
            <a:spLocks noGrp="1"/>
          </p:cNvSpPr>
          <p:nvPr>
            <p:ph type="sldNum" sz="quarter" idx="4"/>
          </p:nvPr>
        </p:nvSpPr>
        <p:spPr>
          <a:xfrm>
            <a:off x="6929438" y="6135688"/>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66DADF63-BC91-49BB-B743-FC156D3F4760}" type="slidenum">
              <a:rPr lang="fr-FR"/>
              <a:pPr>
                <a:defRPr/>
              </a:pPr>
              <a:t>‹N°›</a:t>
            </a:fld>
            <a:endParaRPr lang="fr-FR"/>
          </a:p>
        </p:txBody>
      </p:sp>
      <p:sp>
        <p:nvSpPr>
          <p:cNvPr id="8" name="Espace réservé du pied de page 4"/>
          <p:cNvSpPr>
            <a:spLocks noGrp="1"/>
          </p:cNvSpPr>
          <p:nvPr>
            <p:ph type="ftr" sz="quarter" idx="3"/>
          </p:nvPr>
        </p:nvSpPr>
        <p:spPr>
          <a:xfrm>
            <a:off x="0" y="6572250"/>
            <a:ext cx="5305425" cy="285750"/>
          </a:xfrm>
          <a:prstGeom prst="rect">
            <a:avLst/>
          </a:prstGeom>
        </p:spPr>
        <p:txBody>
          <a:bodyPr/>
          <a:lstStyle>
            <a:lvl1pPr algn="l" eaLnBrk="1" fontAlgn="auto" hangingPunct="1">
              <a:spcBef>
                <a:spcPts val="0"/>
              </a:spcBef>
              <a:spcAft>
                <a:spcPts val="0"/>
              </a:spcAft>
              <a:defRPr sz="900">
                <a:solidFill>
                  <a:schemeClr val="tx1">
                    <a:lumMod val="65000"/>
                    <a:lumOff val="35000"/>
                  </a:schemeClr>
                </a:solidFill>
                <a:latin typeface="Arial" pitchFamily="34" charset="0"/>
                <a:cs typeface="Arial" pitchFamily="34" charset="0"/>
              </a:defRPr>
            </a:lvl1pPr>
          </a:lstStyle>
          <a:p>
            <a:pPr>
              <a:defRPr/>
            </a:pPr>
            <a:endParaRPr lang="fr-FR"/>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Lst>
  <p:txStyles>
    <p:titleStyle>
      <a:lvl1pPr algn="l" rtl="0" eaLnBrk="0" fontAlgn="base" hangingPunct="0">
        <a:spcBef>
          <a:spcPct val="0"/>
        </a:spcBef>
        <a:spcAft>
          <a:spcPct val="0"/>
        </a:spcAft>
        <a:defRPr sz="3200" b="1" kern="1200">
          <a:solidFill>
            <a:srgbClr val="31859C"/>
          </a:solidFill>
          <a:latin typeface="Arial" pitchFamily="34" charset="0"/>
          <a:ea typeface="+mj-ea"/>
          <a:cs typeface="Arial" pitchFamily="34" charset="0"/>
        </a:defRPr>
      </a:lvl1pPr>
      <a:lvl2pPr algn="l" rtl="0" eaLnBrk="0" fontAlgn="base" hangingPunct="0">
        <a:spcBef>
          <a:spcPct val="0"/>
        </a:spcBef>
        <a:spcAft>
          <a:spcPct val="0"/>
        </a:spcAft>
        <a:defRPr sz="3200" b="1">
          <a:solidFill>
            <a:srgbClr val="31859C"/>
          </a:solidFill>
          <a:latin typeface="Arial" charset="0"/>
          <a:cs typeface="Arial" charset="0"/>
        </a:defRPr>
      </a:lvl2pPr>
      <a:lvl3pPr algn="l" rtl="0" eaLnBrk="0" fontAlgn="base" hangingPunct="0">
        <a:spcBef>
          <a:spcPct val="0"/>
        </a:spcBef>
        <a:spcAft>
          <a:spcPct val="0"/>
        </a:spcAft>
        <a:defRPr sz="3200" b="1">
          <a:solidFill>
            <a:srgbClr val="31859C"/>
          </a:solidFill>
          <a:latin typeface="Arial" charset="0"/>
          <a:cs typeface="Arial" charset="0"/>
        </a:defRPr>
      </a:lvl3pPr>
      <a:lvl4pPr algn="l" rtl="0" eaLnBrk="0" fontAlgn="base" hangingPunct="0">
        <a:spcBef>
          <a:spcPct val="0"/>
        </a:spcBef>
        <a:spcAft>
          <a:spcPct val="0"/>
        </a:spcAft>
        <a:defRPr sz="3200" b="1">
          <a:solidFill>
            <a:srgbClr val="31859C"/>
          </a:solidFill>
          <a:latin typeface="Arial" charset="0"/>
          <a:cs typeface="Arial" charset="0"/>
        </a:defRPr>
      </a:lvl4pPr>
      <a:lvl5pPr algn="l" rtl="0" eaLnBrk="0" fontAlgn="base" hangingPunct="0">
        <a:spcBef>
          <a:spcPct val="0"/>
        </a:spcBef>
        <a:spcAft>
          <a:spcPct val="0"/>
        </a:spcAft>
        <a:defRPr sz="3200" b="1">
          <a:solidFill>
            <a:srgbClr val="31859C"/>
          </a:solidFill>
          <a:latin typeface="Arial" charset="0"/>
          <a:cs typeface="Arial" charset="0"/>
        </a:defRPr>
      </a:lvl5pPr>
      <a:lvl6pPr marL="457200" algn="ctr" rtl="0" eaLnBrk="1" fontAlgn="base" hangingPunct="1">
        <a:spcBef>
          <a:spcPct val="0"/>
        </a:spcBef>
        <a:spcAft>
          <a:spcPct val="0"/>
        </a:spcAft>
        <a:defRPr sz="3200" b="1">
          <a:solidFill>
            <a:srgbClr val="31859C"/>
          </a:solidFill>
          <a:latin typeface="Arial" charset="0"/>
          <a:cs typeface="Arial" charset="0"/>
        </a:defRPr>
      </a:lvl6pPr>
      <a:lvl7pPr marL="914400" algn="ctr" rtl="0" eaLnBrk="1" fontAlgn="base" hangingPunct="1">
        <a:spcBef>
          <a:spcPct val="0"/>
        </a:spcBef>
        <a:spcAft>
          <a:spcPct val="0"/>
        </a:spcAft>
        <a:defRPr sz="3200" b="1">
          <a:solidFill>
            <a:srgbClr val="31859C"/>
          </a:solidFill>
          <a:latin typeface="Arial" charset="0"/>
          <a:cs typeface="Arial" charset="0"/>
        </a:defRPr>
      </a:lvl7pPr>
      <a:lvl8pPr marL="1371600" algn="ctr" rtl="0" eaLnBrk="1" fontAlgn="base" hangingPunct="1">
        <a:spcBef>
          <a:spcPct val="0"/>
        </a:spcBef>
        <a:spcAft>
          <a:spcPct val="0"/>
        </a:spcAft>
        <a:defRPr sz="3200" b="1">
          <a:solidFill>
            <a:srgbClr val="31859C"/>
          </a:solidFill>
          <a:latin typeface="Arial" charset="0"/>
          <a:cs typeface="Arial" charset="0"/>
        </a:defRPr>
      </a:lvl8pPr>
      <a:lvl9pPr marL="1828800" algn="ctr" rtl="0" eaLnBrk="1" fontAlgn="base" hangingPunct="1">
        <a:spcBef>
          <a:spcPct val="0"/>
        </a:spcBef>
        <a:spcAft>
          <a:spcPct val="0"/>
        </a:spcAft>
        <a:defRPr sz="3200" b="1">
          <a:solidFill>
            <a:srgbClr val="31859C"/>
          </a:solidFill>
          <a:latin typeface="Arial" charset="0"/>
          <a:cs typeface="Arial" charset="0"/>
        </a:defRPr>
      </a:lvl9pPr>
    </p:titleStyle>
    <p:bodyStyle>
      <a:lvl1pPr marL="342900" indent="-342900" algn="l" rtl="0" eaLnBrk="0" fontAlgn="base" hangingPunct="0">
        <a:spcBef>
          <a:spcPct val="20000"/>
        </a:spcBef>
        <a:spcAft>
          <a:spcPct val="0"/>
        </a:spcAft>
        <a:buClr>
          <a:srgbClr val="E46C0A"/>
        </a:buClr>
        <a:buFont typeface="Arial" panose="020B0604020202020204" pitchFamily="34" charset="0"/>
        <a:buChar char="•"/>
        <a:defRPr sz="24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rgbClr val="E46C0A"/>
        </a:buClr>
        <a:buFont typeface="Arial" panose="020B0604020202020204" pitchFamily="34" charset="0"/>
        <a:buChar char="–"/>
        <a:defRPr sz="20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Clr>
          <a:srgbClr val="E46C0A"/>
        </a:buClr>
        <a:buFont typeface="Arial" panose="020B0604020202020204" pitchFamily="34" charset="0"/>
        <a:buChar char="•"/>
        <a:defRPr sz="20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Clr>
          <a:srgbClr val="E46C0A"/>
        </a:buClr>
        <a:buFont typeface="Arial" panose="020B0604020202020204" pitchFamily="34"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Clr>
          <a:srgbClr val="E46C0A"/>
        </a:buClr>
        <a:buFont typeface="Arial" panose="020B0604020202020204"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ctrTitle"/>
          </p:nvPr>
        </p:nvSpPr>
        <p:spPr>
          <a:xfrm>
            <a:off x="107504" y="2643188"/>
            <a:ext cx="8928992" cy="1470025"/>
          </a:xfrm>
        </p:spPr>
        <p:txBody>
          <a:bodyPr>
            <a:normAutofit fontScale="90000"/>
          </a:bodyPr>
          <a:lstStyle/>
          <a:p>
            <a:pPr eaLnBrk="1" hangingPunct="1">
              <a:defRPr/>
            </a:pPr>
            <a:r>
              <a:rPr lang="fr-FR" altLang="fr-FR" sz="4800" dirty="0" smtClean="0">
                <a:latin typeface="Arial" charset="0"/>
                <a:cs typeface="Arial" charset="0"/>
              </a:rPr>
              <a:t>Le numérique au service des soins</a:t>
            </a:r>
          </a:p>
        </p:txBody>
      </p:sp>
      <p:sp>
        <p:nvSpPr>
          <p:cNvPr id="2" name="Sous-titre 1"/>
          <p:cNvSpPr>
            <a:spLocks noGrp="1"/>
          </p:cNvSpPr>
          <p:nvPr>
            <p:ph type="subTitle" idx="1"/>
          </p:nvPr>
        </p:nvSpPr>
        <p:spPr>
          <a:xfrm>
            <a:off x="1371600" y="4811620"/>
            <a:ext cx="6400800" cy="1209668"/>
          </a:xfrm>
        </p:spPr>
        <p:txBody>
          <a:bodyPr/>
          <a:lstStyle/>
          <a:p>
            <a:r>
              <a:rPr lang="fr-FR" dirty="0" smtClean="0"/>
              <a:t>HIT - 25 mai 2016</a:t>
            </a:r>
            <a:endParaRPr lang="fr-FR" dirty="0"/>
          </a:p>
        </p:txBody>
      </p:sp>
    </p:spTree>
    <p:extLst>
      <p:ext uri="{BB962C8B-B14F-4D97-AF65-F5344CB8AC3E}">
        <p14:creationId xmlns:p14="http://schemas.microsoft.com/office/powerpoint/2010/main" val="1292282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p:txBody>
          <a:bodyPr/>
          <a:lstStyle/>
          <a:p>
            <a:pPr eaLnBrk="1" hangingPunct="1">
              <a:defRPr/>
            </a:pPr>
            <a:r>
              <a:rPr lang="fr-FR" altLang="fr-FR" dirty="0" smtClean="0">
                <a:latin typeface="+mn-lt"/>
                <a:cs typeface="Arial" charset="0"/>
              </a:rPr>
              <a:t>Le Groupe hospitalier Paris Saint Joseph</a:t>
            </a:r>
          </a:p>
        </p:txBody>
      </p:sp>
      <p:sp>
        <p:nvSpPr>
          <p:cNvPr id="3" name="Espace réservé du contenu 2"/>
          <p:cNvSpPr>
            <a:spLocks noGrp="1"/>
          </p:cNvSpPr>
          <p:nvPr>
            <p:ph idx="1"/>
          </p:nvPr>
        </p:nvSpPr>
        <p:spPr>
          <a:xfrm>
            <a:off x="142875" y="1071563"/>
            <a:ext cx="8858250" cy="5237162"/>
          </a:xfrm>
        </p:spPr>
        <p:txBody>
          <a:bodyPr>
            <a:normAutofit fontScale="92500" lnSpcReduction="10000"/>
          </a:bodyPr>
          <a:lstStyle/>
          <a:p>
            <a:pPr eaLnBrk="1" hangingPunct="1">
              <a:buFont typeface="Arial" charset="0"/>
              <a:buChar char="•"/>
              <a:defRPr/>
            </a:pPr>
            <a:r>
              <a:rPr lang="fr-FR" dirty="0" smtClean="0">
                <a:latin typeface="+mj-lt"/>
              </a:rPr>
              <a:t>Hôpital privé à but non lucratif (ESPIC : Etablissement de Santé Privé d’Intérêt Collectif) du 14</a:t>
            </a:r>
            <a:r>
              <a:rPr lang="fr-FR" baseline="30000" dirty="0" smtClean="0">
                <a:latin typeface="+mj-lt"/>
              </a:rPr>
              <a:t>ème</a:t>
            </a:r>
            <a:r>
              <a:rPr lang="fr-FR" dirty="0" smtClean="0">
                <a:latin typeface="+mj-lt"/>
              </a:rPr>
              <a:t> arrondissement de Paris,</a:t>
            </a:r>
          </a:p>
          <a:p>
            <a:pPr eaLnBrk="1" hangingPunct="1">
              <a:buFont typeface="Arial" charset="0"/>
              <a:buChar char="•"/>
              <a:defRPr/>
            </a:pPr>
            <a:r>
              <a:rPr lang="fr-FR" dirty="0" smtClean="0">
                <a:latin typeface="+mj-lt"/>
              </a:rPr>
              <a:t>Activité MCO (Médecine, Chirurgie, Obstétrique),</a:t>
            </a:r>
          </a:p>
          <a:p>
            <a:pPr eaLnBrk="1" hangingPunct="1">
              <a:buFont typeface="Arial" charset="0"/>
              <a:buChar char="•"/>
              <a:defRPr/>
            </a:pPr>
            <a:r>
              <a:rPr lang="fr-FR" dirty="0" smtClean="0">
                <a:latin typeface="+mj-lt"/>
              </a:rPr>
              <a:t>25 spécialités médicales et chirurgicales (regroupés en 5 Pôles),</a:t>
            </a:r>
          </a:p>
          <a:p>
            <a:pPr eaLnBrk="1" hangingPunct="1">
              <a:buFont typeface="Arial" charset="0"/>
              <a:buChar char="•"/>
              <a:defRPr/>
            </a:pPr>
            <a:r>
              <a:rPr lang="fr-FR" dirty="0" smtClean="0">
                <a:latin typeface="+mj-lt"/>
              </a:rPr>
              <a:t>620 lits et places,</a:t>
            </a:r>
          </a:p>
          <a:p>
            <a:pPr eaLnBrk="1" hangingPunct="1">
              <a:buFont typeface="Arial" charset="0"/>
              <a:buChar char="•"/>
              <a:defRPr/>
            </a:pPr>
            <a:r>
              <a:rPr lang="fr-FR" dirty="0" smtClean="0">
                <a:latin typeface="+mj-lt"/>
              </a:rPr>
              <a:t>2.000 ETP (dont 260 médecins, 110 internes et 150 externes),</a:t>
            </a:r>
          </a:p>
          <a:p>
            <a:pPr eaLnBrk="1" hangingPunct="1">
              <a:buFont typeface="Arial" charset="0"/>
              <a:buChar char="•"/>
              <a:defRPr/>
            </a:pPr>
            <a:r>
              <a:rPr lang="fr-FR" dirty="0" smtClean="0">
                <a:latin typeface="+mj-lt"/>
              </a:rPr>
              <a:t>65.000 hospitalisations,</a:t>
            </a:r>
          </a:p>
          <a:p>
            <a:pPr eaLnBrk="1" hangingPunct="1">
              <a:buFont typeface="Arial" charset="0"/>
              <a:buChar char="•"/>
              <a:defRPr/>
            </a:pPr>
            <a:r>
              <a:rPr lang="fr-FR" dirty="0" smtClean="0">
                <a:latin typeface="+mj-lt"/>
              </a:rPr>
              <a:t>Bloc opératoire de 19 salles,</a:t>
            </a:r>
          </a:p>
          <a:p>
            <a:pPr eaLnBrk="1" hangingPunct="1">
              <a:buFont typeface="Arial" charset="0"/>
              <a:buChar char="•"/>
              <a:defRPr/>
            </a:pPr>
            <a:r>
              <a:rPr lang="fr-FR" dirty="0" smtClean="0">
                <a:latin typeface="+mj-lt"/>
              </a:rPr>
              <a:t>20.000 interventions chirurgicales,</a:t>
            </a:r>
          </a:p>
          <a:p>
            <a:pPr eaLnBrk="1" hangingPunct="1">
              <a:buFont typeface="Arial" charset="0"/>
              <a:buChar char="•"/>
              <a:defRPr/>
            </a:pPr>
            <a:r>
              <a:rPr lang="fr-FR" dirty="0" smtClean="0">
                <a:latin typeface="+mj-lt"/>
              </a:rPr>
              <a:t>40.000 passages aux urgences,</a:t>
            </a:r>
          </a:p>
          <a:p>
            <a:pPr eaLnBrk="1" hangingPunct="1">
              <a:buFont typeface="Arial" charset="0"/>
              <a:buChar char="•"/>
              <a:defRPr/>
            </a:pPr>
            <a:r>
              <a:rPr lang="fr-FR" dirty="0" smtClean="0">
                <a:latin typeface="+mj-lt"/>
              </a:rPr>
              <a:t>3.200 accouchements,</a:t>
            </a:r>
          </a:p>
          <a:p>
            <a:pPr eaLnBrk="1" hangingPunct="1">
              <a:buFont typeface="Arial" charset="0"/>
              <a:buChar char="•"/>
              <a:defRPr/>
            </a:pPr>
            <a:r>
              <a:rPr lang="fr-FR" dirty="0" smtClean="0">
                <a:latin typeface="+mj-lt"/>
              </a:rPr>
              <a:t>150.000 consultations,</a:t>
            </a:r>
          </a:p>
          <a:p>
            <a:pPr eaLnBrk="1" hangingPunct="1">
              <a:buFont typeface="Arial" charset="0"/>
              <a:buChar char="•"/>
              <a:defRPr/>
            </a:pPr>
            <a:r>
              <a:rPr lang="fr-FR" dirty="0" smtClean="0">
                <a:latin typeface="+mj-lt"/>
              </a:rPr>
              <a:t>Laboratoire de 50 millions de B,</a:t>
            </a:r>
          </a:p>
          <a:p>
            <a:pPr eaLnBrk="1" hangingPunct="1">
              <a:buFont typeface="Arial" charset="0"/>
              <a:buChar char="•"/>
              <a:defRPr/>
            </a:pPr>
            <a:r>
              <a:rPr lang="fr-FR" dirty="0" smtClean="0">
                <a:latin typeface="+mj-lt"/>
              </a:rPr>
              <a:t>2 Scanners, 3 IRM, 1 EOS.</a:t>
            </a:r>
          </a:p>
          <a:p>
            <a:pPr eaLnBrk="1" hangingPunct="1">
              <a:buFont typeface="Arial" charset="0"/>
              <a:buChar char="•"/>
              <a:defRPr/>
            </a:pPr>
            <a:endParaRPr lang="fr-FR" dirty="0">
              <a:latin typeface="+mj-lt"/>
            </a:endParaRPr>
          </a:p>
        </p:txBody>
      </p:sp>
      <p:pic>
        <p:nvPicPr>
          <p:cNvPr id="19460"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08575" y="3644900"/>
            <a:ext cx="3554413" cy="2232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75083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p:txBody>
          <a:bodyPr/>
          <a:lstStyle/>
          <a:p>
            <a:pPr eaLnBrk="1" hangingPunct="1">
              <a:defRPr/>
            </a:pPr>
            <a:r>
              <a:rPr lang="fr-FR" altLang="fr-FR" sz="3600" dirty="0" smtClean="0">
                <a:latin typeface="+mn-lt"/>
                <a:cs typeface="Arial" charset="0"/>
              </a:rPr>
              <a:t>Contexte</a:t>
            </a:r>
          </a:p>
        </p:txBody>
      </p:sp>
      <p:sp>
        <p:nvSpPr>
          <p:cNvPr id="6147" name="Espace réservé du contenu 2"/>
          <p:cNvSpPr>
            <a:spLocks noGrp="1"/>
          </p:cNvSpPr>
          <p:nvPr>
            <p:ph idx="1"/>
          </p:nvPr>
        </p:nvSpPr>
        <p:spPr>
          <a:xfrm>
            <a:off x="142875" y="1071563"/>
            <a:ext cx="8858250" cy="5453781"/>
          </a:xfrm>
        </p:spPr>
        <p:txBody>
          <a:bodyPr/>
          <a:lstStyle/>
          <a:p>
            <a:pPr marL="0" indent="0" eaLnBrk="1" hangingPunct="1">
              <a:buNone/>
              <a:defRPr/>
            </a:pPr>
            <a:r>
              <a:rPr lang="fr-FR" altLang="fr-FR" dirty="0" smtClean="0">
                <a:latin typeface="+mn-lt"/>
                <a:cs typeface="Arial" charset="0"/>
              </a:rPr>
              <a:t>Le GH Paris Saint Joseph a débuté son informatisation de la production de soins depuis plusieurs années, suivant des priorités « classiques »:</a:t>
            </a:r>
          </a:p>
          <a:p>
            <a:pPr eaLnBrk="1" hangingPunct="1">
              <a:buFont typeface="Arial" charset="0"/>
              <a:buChar char="•"/>
              <a:defRPr/>
            </a:pPr>
            <a:r>
              <a:rPr lang="fr-FR" altLang="fr-FR" sz="2000" dirty="0" smtClean="0">
                <a:latin typeface="+mn-lt"/>
                <a:cs typeface="Arial" charset="0"/>
              </a:rPr>
              <a:t>Gestion Administrative des Patients,</a:t>
            </a:r>
          </a:p>
          <a:p>
            <a:pPr eaLnBrk="1" hangingPunct="1">
              <a:buFont typeface="Arial" charset="0"/>
              <a:buChar char="•"/>
              <a:defRPr/>
            </a:pPr>
            <a:r>
              <a:rPr lang="fr-FR" altLang="fr-FR" sz="2000" dirty="0" smtClean="0">
                <a:latin typeface="+mn-lt"/>
                <a:cs typeface="Arial" charset="0"/>
              </a:rPr>
              <a:t>Facturation,</a:t>
            </a:r>
          </a:p>
          <a:p>
            <a:pPr eaLnBrk="1" hangingPunct="1">
              <a:buFont typeface="Arial" charset="0"/>
              <a:buChar char="•"/>
              <a:defRPr/>
            </a:pPr>
            <a:r>
              <a:rPr lang="fr-FR" altLang="fr-FR" sz="2000" dirty="0" smtClean="0">
                <a:latin typeface="+mn-lt"/>
                <a:cs typeface="Arial" charset="0"/>
              </a:rPr>
              <a:t>Activité PMSI,</a:t>
            </a:r>
          </a:p>
          <a:p>
            <a:pPr eaLnBrk="1" hangingPunct="1">
              <a:buFont typeface="Arial" charset="0"/>
              <a:buChar char="•"/>
              <a:defRPr/>
            </a:pPr>
            <a:r>
              <a:rPr lang="fr-FR" altLang="fr-FR" sz="2000" dirty="0" smtClean="0">
                <a:latin typeface="+mn-lt"/>
                <a:cs typeface="Arial" charset="0"/>
              </a:rPr>
              <a:t>Bureautique médicale,</a:t>
            </a:r>
          </a:p>
          <a:p>
            <a:pPr eaLnBrk="1" hangingPunct="1">
              <a:buFont typeface="Arial" charset="0"/>
              <a:buChar char="•"/>
              <a:defRPr/>
            </a:pPr>
            <a:r>
              <a:rPr lang="fr-FR" altLang="fr-FR" sz="2000" dirty="0" smtClean="0">
                <a:latin typeface="+mn-lt"/>
                <a:cs typeface="Arial" charset="0"/>
              </a:rPr>
              <a:t>Circuit du médicament.</a:t>
            </a:r>
          </a:p>
          <a:p>
            <a:pPr marL="0" indent="0" eaLnBrk="1" hangingPunct="1">
              <a:buNone/>
              <a:defRPr/>
            </a:pPr>
            <a:endParaRPr lang="fr-FR" altLang="fr-FR" sz="2000" dirty="0" smtClean="0">
              <a:latin typeface="+mn-lt"/>
              <a:cs typeface="Arial" charset="0"/>
            </a:endParaRPr>
          </a:p>
          <a:p>
            <a:pPr marL="457200" lvl="1" indent="0" eaLnBrk="1" hangingPunct="1">
              <a:buNone/>
              <a:defRPr/>
            </a:pPr>
            <a:r>
              <a:rPr lang="fr-FR" altLang="fr-FR" dirty="0" smtClean="0">
                <a:latin typeface="+mn-lt"/>
                <a:cs typeface="Arial" charset="0"/>
              </a:rPr>
              <a:t>Cette informatisation a placé l’hôpital dans une situation complexe avec un Dossier patient mi- électronique, mi- papier, qui ne permettait pas de garantir l’accès à l’ensemble de l’information utile aux professionnels.</a:t>
            </a:r>
          </a:p>
          <a:p>
            <a:pPr marL="457200" lvl="1" indent="0" algn="ctr" eaLnBrk="1" hangingPunct="1">
              <a:buNone/>
              <a:defRPr/>
            </a:pPr>
            <a:r>
              <a:rPr lang="fr-FR" altLang="fr-FR" dirty="0" smtClean="0">
                <a:solidFill>
                  <a:srgbClr val="0070C0"/>
                </a:solidFill>
                <a:latin typeface="+mn-lt"/>
                <a:cs typeface="Arial" charset="0"/>
              </a:rPr>
              <a:t>Il fallait donc choisir :</a:t>
            </a:r>
          </a:p>
          <a:p>
            <a:pPr marL="457200" lvl="1" indent="0" algn="ctr" eaLnBrk="1" hangingPunct="1">
              <a:buNone/>
              <a:defRPr/>
            </a:pPr>
            <a:r>
              <a:rPr lang="fr-FR" altLang="fr-FR" b="1" dirty="0" smtClean="0">
                <a:solidFill>
                  <a:srgbClr val="0070C0"/>
                </a:solidFill>
                <a:latin typeface="+mn-lt"/>
                <a:cs typeface="Arial" charset="0"/>
              </a:rPr>
              <a:t>tout numérique ou tout papier ?</a:t>
            </a:r>
          </a:p>
        </p:txBody>
      </p:sp>
    </p:spTree>
    <p:extLst>
      <p:ext uri="{BB962C8B-B14F-4D97-AF65-F5344CB8AC3E}">
        <p14:creationId xmlns:p14="http://schemas.microsoft.com/office/powerpoint/2010/main" val="1950262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fade">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fade">
                                      <p:cBhvr>
                                        <p:cTn id="22" dur="500"/>
                                        <p:tgtEl>
                                          <p:spTgt spid="61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fade">
                                      <p:cBhvr>
                                        <p:cTn id="27" dur="500"/>
                                        <p:tgtEl>
                                          <p:spTgt spid="61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147">
                                            <p:txEl>
                                              <p:pRg st="5" end="5"/>
                                            </p:txEl>
                                          </p:spTgt>
                                        </p:tgtEl>
                                        <p:attrNameLst>
                                          <p:attrName>style.visibility</p:attrName>
                                        </p:attrNameLst>
                                      </p:cBhvr>
                                      <p:to>
                                        <p:strVal val="visible"/>
                                      </p:to>
                                    </p:set>
                                    <p:animEffect transition="in" filter="fade">
                                      <p:cBhvr>
                                        <p:cTn id="32" dur="500"/>
                                        <p:tgtEl>
                                          <p:spTgt spid="614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147">
                                            <p:txEl>
                                              <p:pRg st="7" end="7"/>
                                            </p:txEl>
                                          </p:spTgt>
                                        </p:tgtEl>
                                        <p:attrNameLst>
                                          <p:attrName>style.visibility</p:attrName>
                                        </p:attrNameLst>
                                      </p:cBhvr>
                                      <p:to>
                                        <p:strVal val="visible"/>
                                      </p:to>
                                    </p:set>
                                    <p:animEffect transition="in" filter="fade">
                                      <p:cBhvr>
                                        <p:cTn id="37" dur="500"/>
                                        <p:tgtEl>
                                          <p:spTgt spid="6147">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6147">
                                            <p:txEl>
                                              <p:pRg st="8" end="8"/>
                                            </p:txEl>
                                          </p:spTgt>
                                        </p:tgtEl>
                                        <p:attrNameLst>
                                          <p:attrName>style.visibility</p:attrName>
                                        </p:attrNameLst>
                                      </p:cBhvr>
                                      <p:to>
                                        <p:strVal val="visible"/>
                                      </p:to>
                                    </p:set>
                                    <p:anim calcmode="lin" valueType="num">
                                      <p:cBhvr>
                                        <p:cTn id="42" dur="500" fill="hold"/>
                                        <p:tgtEl>
                                          <p:spTgt spid="6147">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6147">
                                            <p:txEl>
                                              <p:pRg st="8" end="8"/>
                                            </p:txEl>
                                          </p:spTgt>
                                        </p:tgtEl>
                                        <p:attrNameLst>
                                          <p:attrName>ppt_h</p:attrName>
                                        </p:attrNameLst>
                                      </p:cBhvr>
                                      <p:tavLst>
                                        <p:tav tm="0">
                                          <p:val>
                                            <p:fltVal val="0"/>
                                          </p:val>
                                        </p:tav>
                                        <p:tav tm="100000">
                                          <p:val>
                                            <p:strVal val="#ppt_h"/>
                                          </p:val>
                                        </p:tav>
                                      </p:tavLst>
                                    </p:anim>
                                    <p:animEffect transition="in" filter="fade">
                                      <p:cBhvr>
                                        <p:cTn id="44" dur="500"/>
                                        <p:tgtEl>
                                          <p:spTgt spid="6147">
                                            <p:txEl>
                                              <p:pRg st="8" end="8"/>
                                            </p:txEl>
                                          </p:spTgt>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6147">
                                            <p:txEl>
                                              <p:pRg st="9" end="9"/>
                                            </p:txEl>
                                          </p:spTgt>
                                        </p:tgtEl>
                                        <p:attrNameLst>
                                          <p:attrName>style.visibility</p:attrName>
                                        </p:attrNameLst>
                                      </p:cBhvr>
                                      <p:to>
                                        <p:strVal val="visible"/>
                                      </p:to>
                                    </p:set>
                                    <p:anim calcmode="lin" valueType="num">
                                      <p:cBhvr>
                                        <p:cTn id="47" dur="500" fill="hold"/>
                                        <p:tgtEl>
                                          <p:spTgt spid="6147">
                                            <p:txEl>
                                              <p:pRg st="9" end="9"/>
                                            </p:txEl>
                                          </p:spTgt>
                                        </p:tgtEl>
                                        <p:attrNameLst>
                                          <p:attrName>ppt_w</p:attrName>
                                        </p:attrNameLst>
                                      </p:cBhvr>
                                      <p:tavLst>
                                        <p:tav tm="0">
                                          <p:val>
                                            <p:fltVal val="0"/>
                                          </p:val>
                                        </p:tav>
                                        <p:tav tm="100000">
                                          <p:val>
                                            <p:strVal val="#ppt_w"/>
                                          </p:val>
                                        </p:tav>
                                      </p:tavLst>
                                    </p:anim>
                                    <p:anim calcmode="lin" valueType="num">
                                      <p:cBhvr>
                                        <p:cTn id="48" dur="500" fill="hold"/>
                                        <p:tgtEl>
                                          <p:spTgt spid="6147">
                                            <p:txEl>
                                              <p:pRg st="9" end="9"/>
                                            </p:txEl>
                                          </p:spTgt>
                                        </p:tgtEl>
                                        <p:attrNameLst>
                                          <p:attrName>ppt_h</p:attrName>
                                        </p:attrNameLst>
                                      </p:cBhvr>
                                      <p:tavLst>
                                        <p:tav tm="0">
                                          <p:val>
                                            <p:fltVal val="0"/>
                                          </p:val>
                                        </p:tav>
                                        <p:tav tm="100000">
                                          <p:val>
                                            <p:strVal val="#ppt_h"/>
                                          </p:val>
                                        </p:tav>
                                      </p:tavLst>
                                    </p:anim>
                                    <p:animEffect transition="in" filter="fade">
                                      <p:cBhvr>
                                        <p:cTn id="49" dur="500"/>
                                        <p:tgtEl>
                                          <p:spTgt spid="614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p:txBody>
          <a:bodyPr/>
          <a:lstStyle/>
          <a:p>
            <a:pPr eaLnBrk="1" hangingPunct="1">
              <a:defRPr/>
            </a:pPr>
            <a:r>
              <a:rPr lang="fr-FR" altLang="fr-FR" dirty="0" smtClean="0">
                <a:latin typeface="+mn-lt"/>
                <a:cs typeface="Arial" charset="0"/>
              </a:rPr>
              <a:t>La naissance d’un projet ambitieux…</a:t>
            </a:r>
          </a:p>
        </p:txBody>
      </p:sp>
      <p:sp>
        <p:nvSpPr>
          <p:cNvPr id="3" name="Espace réservé du contenu 2"/>
          <p:cNvSpPr>
            <a:spLocks noGrp="1"/>
          </p:cNvSpPr>
          <p:nvPr>
            <p:ph idx="1"/>
          </p:nvPr>
        </p:nvSpPr>
        <p:spPr>
          <a:xfrm>
            <a:off x="142875" y="1071563"/>
            <a:ext cx="8821613" cy="5237162"/>
          </a:xfrm>
        </p:spPr>
        <p:txBody>
          <a:bodyPr>
            <a:normAutofit/>
          </a:bodyPr>
          <a:lstStyle/>
          <a:p>
            <a:pPr marL="0" indent="0" eaLnBrk="1" hangingPunct="1">
              <a:buNone/>
              <a:defRPr/>
            </a:pPr>
            <a:r>
              <a:rPr lang="fr-FR" dirty="0" smtClean="0">
                <a:latin typeface="+mj-lt"/>
              </a:rPr>
              <a:t>Après une période de réflexion et d’échanges, le Comité de Direction du Groupe hospitalier et la CME ont décidé d’accélérer l’informatisation et de la généraliser, en l’appuyant sur des principes forts :</a:t>
            </a:r>
          </a:p>
          <a:p>
            <a:pPr marL="0" indent="0" eaLnBrk="1" hangingPunct="1">
              <a:buNone/>
              <a:defRPr/>
            </a:pPr>
            <a:endParaRPr lang="fr-FR" dirty="0" smtClean="0">
              <a:latin typeface="+mj-lt"/>
            </a:endParaRPr>
          </a:p>
          <a:p>
            <a:pPr marL="0" indent="0" eaLnBrk="1" hangingPunct="1">
              <a:buNone/>
              <a:defRPr/>
            </a:pPr>
            <a:r>
              <a:rPr lang="fr-FR" dirty="0" smtClean="0">
                <a:latin typeface="+mj-lt"/>
              </a:rPr>
              <a:t>Parce que </a:t>
            </a:r>
            <a:r>
              <a:rPr lang="fr-FR" b="1" dirty="0" smtClean="0">
                <a:solidFill>
                  <a:srgbClr val="0070C0"/>
                </a:solidFill>
                <a:latin typeface="+mj-lt"/>
              </a:rPr>
              <a:t>l’information</a:t>
            </a:r>
            <a:r>
              <a:rPr lang="fr-FR" dirty="0" smtClean="0">
                <a:solidFill>
                  <a:srgbClr val="0070C0"/>
                </a:solidFill>
                <a:latin typeface="+mj-lt"/>
              </a:rPr>
              <a:t> </a:t>
            </a:r>
            <a:r>
              <a:rPr lang="fr-FR" dirty="0" smtClean="0">
                <a:latin typeface="+mj-lt"/>
              </a:rPr>
              <a:t>médicale ou soignante, enregistrée en </a:t>
            </a:r>
            <a:r>
              <a:rPr lang="fr-FR" b="1" dirty="0" smtClean="0">
                <a:solidFill>
                  <a:srgbClr val="0070C0"/>
                </a:solidFill>
                <a:latin typeface="+mj-lt"/>
              </a:rPr>
              <a:t>temps</a:t>
            </a:r>
            <a:r>
              <a:rPr lang="fr-FR" dirty="0" smtClean="0">
                <a:latin typeface="+mj-lt"/>
              </a:rPr>
              <a:t> </a:t>
            </a:r>
            <a:r>
              <a:rPr lang="fr-FR" b="1" dirty="0" smtClean="0">
                <a:solidFill>
                  <a:srgbClr val="0070C0"/>
                </a:solidFill>
                <a:latin typeface="+mj-lt"/>
              </a:rPr>
              <a:t>réel</a:t>
            </a:r>
            <a:r>
              <a:rPr lang="fr-FR" dirty="0" smtClean="0">
                <a:solidFill>
                  <a:srgbClr val="0070C0"/>
                </a:solidFill>
                <a:latin typeface="+mj-lt"/>
              </a:rPr>
              <a:t> </a:t>
            </a:r>
            <a:r>
              <a:rPr lang="fr-FR" dirty="0" smtClean="0">
                <a:latin typeface="+mj-lt"/>
              </a:rPr>
              <a:t>par son producteur sans intermédiaire et accessible instantanément à tous est un vrai gage de </a:t>
            </a:r>
            <a:r>
              <a:rPr lang="fr-FR" b="1" dirty="0" smtClean="0">
                <a:solidFill>
                  <a:srgbClr val="0070C0"/>
                </a:solidFill>
                <a:latin typeface="+mj-lt"/>
              </a:rPr>
              <a:t>sécurité et de qualité des soins</a:t>
            </a:r>
            <a:r>
              <a:rPr lang="fr-FR" dirty="0" smtClean="0">
                <a:latin typeface="+mj-lt"/>
              </a:rPr>
              <a:t>, l’institution doit tout faire pour offrir cette qualité aux patients.</a:t>
            </a:r>
          </a:p>
          <a:p>
            <a:pPr marL="0" indent="0" eaLnBrk="1" hangingPunct="1">
              <a:buNone/>
              <a:defRPr/>
            </a:pPr>
            <a:endParaRPr lang="fr-FR" dirty="0">
              <a:latin typeface="+mj-lt"/>
            </a:endParaRPr>
          </a:p>
          <a:p>
            <a:pPr marL="0" indent="0" algn="ctr" eaLnBrk="1" hangingPunct="1">
              <a:buNone/>
              <a:defRPr/>
            </a:pPr>
            <a:r>
              <a:rPr lang="fr-FR" dirty="0" smtClean="0">
                <a:latin typeface="+mj-lt"/>
              </a:rPr>
              <a:t>Le GHPSJ s’est alors lancé le défi de devenir un</a:t>
            </a:r>
          </a:p>
          <a:p>
            <a:pPr marL="0" indent="0" algn="ctr" eaLnBrk="1" hangingPunct="1">
              <a:buNone/>
              <a:defRPr/>
            </a:pPr>
            <a:r>
              <a:rPr lang="fr-FR" dirty="0" smtClean="0">
                <a:latin typeface="+mj-lt"/>
              </a:rPr>
              <a:t> « </a:t>
            </a:r>
            <a:r>
              <a:rPr lang="fr-FR" b="1" dirty="0" smtClean="0">
                <a:solidFill>
                  <a:srgbClr val="0070C0"/>
                </a:solidFill>
                <a:latin typeface="+mj-lt"/>
              </a:rPr>
              <a:t>Hôpital Zéro Papier</a:t>
            </a:r>
            <a:r>
              <a:rPr lang="fr-FR" dirty="0" smtClean="0">
                <a:latin typeface="+mj-lt"/>
              </a:rPr>
              <a:t> »</a:t>
            </a:r>
          </a:p>
          <a:p>
            <a:pPr marL="0" indent="0" eaLnBrk="1" hangingPunct="1">
              <a:buNone/>
              <a:defRPr/>
            </a:pPr>
            <a:endParaRPr lang="fr-FR" dirty="0" smtClean="0">
              <a:latin typeface="+mj-lt"/>
            </a:endParaRPr>
          </a:p>
        </p:txBody>
      </p:sp>
    </p:spTree>
    <p:extLst>
      <p:ext uri="{BB962C8B-B14F-4D97-AF65-F5344CB8AC3E}">
        <p14:creationId xmlns:p14="http://schemas.microsoft.com/office/powerpoint/2010/main" val="1852080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323528" y="1725778"/>
            <a:ext cx="1008112" cy="1008112"/>
          </a:xfrm>
          <a:prstGeom prst="rect">
            <a:avLst/>
          </a:prstGeom>
        </p:spPr>
      </p:pic>
      <p:sp>
        <p:nvSpPr>
          <p:cNvPr id="5122" name="Titre 1"/>
          <p:cNvSpPr>
            <a:spLocks noGrp="1"/>
          </p:cNvSpPr>
          <p:nvPr>
            <p:ph type="title"/>
          </p:nvPr>
        </p:nvSpPr>
        <p:spPr/>
        <p:txBody>
          <a:bodyPr/>
          <a:lstStyle/>
          <a:p>
            <a:pPr eaLnBrk="1" hangingPunct="1">
              <a:defRPr/>
            </a:pPr>
            <a:r>
              <a:rPr lang="fr-FR" altLang="fr-FR" dirty="0" smtClean="0">
                <a:latin typeface="+mn-lt"/>
                <a:cs typeface="Arial" charset="0"/>
              </a:rPr>
              <a:t>Le projet Zéro Papier</a:t>
            </a:r>
          </a:p>
        </p:txBody>
      </p:sp>
      <p:sp>
        <p:nvSpPr>
          <p:cNvPr id="3" name="Espace réservé du contenu 2"/>
          <p:cNvSpPr>
            <a:spLocks noGrp="1"/>
          </p:cNvSpPr>
          <p:nvPr>
            <p:ph idx="1"/>
          </p:nvPr>
        </p:nvSpPr>
        <p:spPr>
          <a:xfrm>
            <a:off x="142875" y="1071563"/>
            <a:ext cx="8858250" cy="5237162"/>
          </a:xfrm>
        </p:spPr>
        <p:txBody>
          <a:bodyPr>
            <a:normAutofit/>
          </a:bodyPr>
          <a:lstStyle/>
          <a:p>
            <a:pPr marL="0" indent="0" eaLnBrk="1" hangingPunct="1">
              <a:buNone/>
              <a:defRPr/>
            </a:pPr>
            <a:r>
              <a:rPr lang="fr-FR" dirty="0" smtClean="0">
                <a:latin typeface="+mj-lt"/>
              </a:rPr>
              <a:t>Les différentes composantes du projet :</a:t>
            </a:r>
          </a:p>
          <a:p>
            <a:pPr lvl="3" eaLnBrk="1" hangingPunct="1">
              <a:buFont typeface="Arial" charset="0"/>
              <a:buChar char="•"/>
              <a:defRPr/>
            </a:pPr>
            <a:endParaRPr lang="fr-FR" dirty="0" smtClean="0">
              <a:latin typeface="+mj-lt"/>
            </a:endParaRPr>
          </a:p>
          <a:p>
            <a:pPr lvl="3" eaLnBrk="1" hangingPunct="1">
              <a:buFont typeface="Arial" charset="0"/>
              <a:buChar char="•"/>
              <a:defRPr/>
            </a:pPr>
            <a:r>
              <a:rPr lang="fr-FR" dirty="0" smtClean="0">
                <a:latin typeface="+mj-lt"/>
              </a:rPr>
              <a:t>Consultations sous DxCare,</a:t>
            </a:r>
          </a:p>
          <a:p>
            <a:pPr lvl="3" eaLnBrk="1" hangingPunct="1">
              <a:buFont typeface="Arial" charset="0"/>
              <a:buChar char="•"/>
              <a:defRPr/>
            </a:pPr>
            <a:endParaRPr lang="fr-FR" dirty="0" smtClean="0">
              <a:latin typeface="+mj-lt"/>
            </a:endParaRPr>
          </a:p>
          <a:p>
            <a:pPr lvl="3" eaLnBrk="1" hangingPunct="1">
              <a:buFont typeface="Arial" charset="0"/>
              <a:buChar char="•"/>
              <a:defRPr/>
            </a:pPr>
            <a:r>
              <a:rPr lang="fr-FR" dirty="0" smtClean="0">
                <a:latin typeface="+mj-lt"/>
              </a:rPr>
              <a:t>Observations médicales spécialisées dans DxCare,</a:t>
            </a:r>
          </a:p>
          <a:p>
            <a:pPr lvl="3" eaLnBrk="1" hangingPunct="1">
              <a:buFont typeface="Arial" charset="0"/>
              <a:buChar char="•"/>
              <a:defRPr/>
            </a:pPr>
            <a:endParaRPr lang="fr-FR" dirty="0" smtClean="0">
              <a:latin typeface="+mj-lt"/>
            </a:endParaRPr>
          </a:p>
          <a:p>
            <a:pPr lvl="3" eaLnBrk="1" hangingPunct="1">
              <a:buFont typeface="Arial" charset="0"/>
              <a:buChar char="•"/>
              <a:defRPr/>
            </a:pPr>
            <a:r>
              <a:rPr lang="fr-FR" dirty="0" smtClean="0">
                <a:latin typeface="+mj-lt"/>
              </a:rPr>
              <a:t>Reconnaissance vocale Dragon </a:t>
            </a:r>
            <a:r>
              <a:rPr lang="fr-FR" dirty="0" err="1" smtClean="0">
                <a:latin typeface="+mj-lt"/>
              </a:rPr>
              <a:t>Medical</a:t>
            </a:r>
            <a:r>
              <a:rPr lang="fr-FR" dirty="0" smtClean="0">
                <a:latin typeface="+mj-lt"/>
              </a:rPr>
              <a:t> pour tous les médecins,</a:t>
            </a:r>
          </a:p>
          <a:p>
            <a:pPr lvl="3" eaLnBrk="1" hangingPunct="1">
              <a:buFont typeface="Arial" charset="0"/>
              <a:buChar char="•"/>
              <a:defRPr/>
            </a:pPr>
            <a:endParaRPr lang="fr-FR" dirty="0" smtClean="0">
              <a:latin typeface="+mj-lt"/>
            </a:endParaRPr>
          </a:p>
          <a:p>
            <a:pPr lvl="3" eaLnBrk="1" hangingPunct="1">
              <a:buFont typeface="Arial" charset="0"/>
              <a:buChar char="•"/>
              <a:defRPr/>
            </a:pPr>
            <a:r>
              <a:rPr lang="fr-FR" dirty="0" smtClean="0">
                <a:latin typeface="+mj-lt"/>
              </a:rPr>
              <a:t>Bureautique DxCare sans intervention de secrétaire,</a:t>
            </a:r>
          </a:p>
          <a:p>
            <a:pPr lvl="3" eaLnBrk="1" hangingPunct="1">
              <a:buFont typeface="Arial" charset="0"/>
              <a:buChar char="•"/>
              <a:defRPr/>
            </a:pPr>
            <a:endParaRPr lang="fr-FR" dirty="0" smtClean="0">
              <a:latin typeface="+mj-lt"/>
            </a:endParaRPr>
          </a:p>
          <a:p>
            <a:pPr lvl="3" eaLnBrk="1" hangingPunct="1">
              <a:buFont typeface="Arial" charset="0"/>
              <a:buChar char="•"/>
              <a:defRPr/>
            </a:pPr>
            <a:r>
              <a:rPr lang="fr-FR" dirty="0" smtClean="0">
                <a:latin typeface="+mj-lt"/>
              </a:rPr>
              <a:t>Envoi des CRH le jour même via la </a:t>
            </a:r>
            <a:r>
              <a:rPr lang="fr-FR" dirty="0" err="1" smtClean="0">
                <a:latin typeface="+mj-lt"/>
              </a:rPr>
              <a:t>MSSanté</a:t>
            </a:r>
            <a:r>
              <a:rPr lang="fr-FR" dirty="0" smtClean="0">
                <a:latin typeface="+mj-lt"/>
              </a:rPr>
              <a:t>,</a:t>
            </a:r>
          </a:p>
        </p:txBody>
      </p:sp>
      <p:pic>
        <p:nvPicPr>
          <p:cNvPr id="5" name="Image 4"/>
          <p:cNvPicPr>
            <a:picLocks noChangeAspect="1"/>
          </p:cNvPicPr>
          <p:nvPr/>
        </p:nvPicPr>
        <p:blipFill>
          <a:blip r:embed="rId3"/>
          <a:stretch>
            <a:fillRect/>
          </a:stretch>
        </p:blipFill>
        <p:spPr>
          <a:xfrm>
            <a:off x="323528" y="3064456"/>
            <a:ext cx="927547" cy="927547"/>
          </a:xfrm>
          <a:prstGeom prst="rect">
            <a:avLst/>
          </a:prstGeom>
        </p:spPr>
      </p:pic>
      <p:pic>
        <p:nvPicPr>
          <p:cNvPr id="6" name="Image 5"/>
          <p:cNvPicPr>
            <a:picLocks noChangeAspect="1"/>
          </p:cNvPicPr>
          <p:nvPr/>
        </p:nvPicPr>
        <p:blipFill>
          <a:blip r:embed="rId4"/>
          <a:stretch>
            <a:fillRect/>
          </a:stretch>
        </p:blipFill>
        <p:spPr>
          <a:xfrm>
            <a:off x="433822" y="4653136"/>
            <a:ext cx="787524" cy="787524"/>
          </a:xfrm>
          <a:prstGeom prst="rect">
            <a:avLst/>
          </a:prstGeom>
        </p:spPr>
      </p:pic>
    </p:spTree>
    <p:extLst>
      <p:ext uri="{BB962C8B-B14F-4D97-AF65-F5344CB8AC3E}">
        <p14:creationId xmlns:p14="http://schemas.microsoft.com/office/powerpoint/2010/main" val="2259786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par>
                                <p:cTn id="15" presetID="10"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additive="base">
                                        <p:cTn id="28"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3">
                                            <p:txEl>
                                              <p:pRg st="6" end="6"/>
                                            </p:txEl>
                                          </p:spTgt>
                                        </p:tgtEl>
                                        <p:attrNameLst>
                                          <p:attrName>ppt_y</p:attrName>
                                        </p:attrNameLst>
                                      </p:cBhvr>
                                      <p:tavLst>
                                        <p:tav tm="0">
                                          <p:val>
                                            <p:strVal val="#ppt_y"/>
                                          </p:val>
                                        </p:tav>
                                        <p:tav tm="100000">
                                          <p:val>
                                            <p:strVal val="#ppt_y"/>
                                          </p:val>
                                        </p:tav>
                                      </p:tavLst>
                                    </p:anim>
                                  </p:childTnLst>
                                </p:cTn>
                              </p:par>
                              <p:par>
                                <p:cTn id="30" presetID="10" presetClass="entr" presetSubtype="0" fill="hold" nodeType="with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ppt_y"/>
                                          </p:val>
                                        </p:tav>
                                        <p:tav tm="100000">
                                          <p:val>
                                            <p:strVal val="#ppt_y"/>
                                          </p:val>
                                        </p:tav>
                                      </p:tavLst>
                                    </p:anim>
                                  </p:childTnLst>
                                </p:cTn>
                              </p:par>
                              <p:par>
                                <p:cTn id="45" presetID="10" presetClass="entr" presetSubtype="0" fill="hold" nodeType="with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fade">
                                      <p:cBhvr>
                                        <p:cTn id="4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7053" y="4528670"/>
            <a:ext cx="959984" cy="715516"/>
          </a:xfrm>
          <a:prstGeom prst="rect">
            <a:avLst/>
          </a:prstGeom>
        </p:spPr>
      </p:pic>
      <p:pic>
        <p:nvPicPr>
          <p:cNvPr id="10" name="Imag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308" y="1236784"/>
            <a:ext cx="997474" cy="737569"/>
          </a:xfrm>
          <a:prstGeom prst="rect">
            <a:avLst/>
          </a:prstGeom>
        </p:spPr>
      </p:pic>
      <p:sp>
        <p:nvSpPr>
          <p:cNvPr id="5122" name="Titre 1"/>
          <p:cNvSpPr>
            <a:spLocks noGrp="1"/>
          </p:cNvSpPr>
          <p:nvPr>
            <p:ph type="title"/>
          </p:nvPr>
        </p:nvSpPr>
        <p:spPr/>
        <p:txBody>
          <a:bodyPr/>
          <a:lstStyle/>
          <a:p>
            <a:pPr eaLnBrk="1" hangingPunct="1">
              <a:defRPr/>
            </a:pPr>
            <a:r>
              <a:rPr lang="fr-FR" altLang="fr-FR" dirty="0" smtClean="0">
                <a:latin typeface="+mn-lt"/>
                <a:cs typeface="Arial" charset="0"/>
              </a:rPr>
              <a:t>Le projet Zéro Papier	</a:t>
            </a:r>
          </a:p>
        </p:txBody>
      </p:sp>
      <p:sp>
        <p:nvSpPr>
          <p:cNvPr id="3" name="Espace réservé du contenu 2"/>
          <p:cNvSpPr>
            <a:spLocks noGrp="1"/>
          </p:cNvSpPr>
          <p:nvPr>
            <p:ph idx="1"/>
          </p:nvPr>
        </p:nvSpPr>
        <p:spPr>
          <a:xfrm>
            <a:off x="142875" y="1071563"/>
            <a:ext cx="8858250" cy="5237162"/>
          </a:xfrm>
        </p:spPr>
        <p:txBody>
          <a:bodyPr>
            <a:normAutofit/>
          </a:bodyPr>
          <a:lstStyle/>
          <a:p>
            <a:pPr lvl="4" eaLnBrk="1" hangingPunct="1">
              <a:buFont typeface="Arial" charset="0"/>
              <a:buChar char="•"/>
              <a:defRPr/>
            </a:pPr>
            <a:r>
              <a:rPr lang="fr-FR" dirty="0" smtClean="0">
                <a:latin typeface="+mj-lt"/>
              </a:rPr>
              <a:t>Numérisation des dossiers d’archive,</a:t>
            </a:r>
          </a:p>
          <a:p>
            <a:pPr lvl="4" eaLnBrk="1" hangingPunct="1">
              <a:buFont typeface="Arial" charset="0"/>
              <a:buChar char="•"/>
              <a:defRPr/>
            </a:pPr>
            <a:endParaRPr lang="fr-FR" dirty="0" smtClean="0">
              <a:latin typeface="+mj-lt"/>
            </a:endParaRPr>
          </a:p>
          <a:p>
            <a:pPr lvl="4" eaLnBrk="1" hangingPunct="1">
              <a:buFont typeface="Arial" charset="0"/>
              <a:buChar char="•"/>
              <a:defRPr/>
            </a:pPr>
            <a:r>
              <a:rPr lang="fr-FR" dirty="0" smtClean="0">
                <a:latin typeface="+mj-lt"/>
              </a:rPr>
              <a:t>Numérisation </a:t>
            </a:r>
            <a:r>
              <a:rPr lang="fr-FR" dirty="0">
                <a:latin typeface="+mj-lt"/>
              </a:rPr>
              <a:t>des pièces administratives et des documents externes</a:t>
            </a:r>
          </a:p>
          <a:p>
            <a:pPr lvl="4" eaLnBrk="1" hangingPunct="1">
              <a:buFont typeface="Arial" charset="0"/>
              <a:buChar char="•"/>
              <a:defRPr/>
            </a:pPr>
            <a:endParaRPr lang="fr-FR" dirty="0" smtClean="0">
              <a:latin typeface="+mj-lt"/>
            </a:endParaRPr>
          </a:p>
          <a:p>
            <a:pPr lvl="4" eaLnBrk="1" hangingPunct="1">
              <a:buFont typeface="Arial" charset="0"/>
              <a:buChar char="•"/>
              <a:defRPr/>
            </a:pPr>
            <a:r>
              <a:rPr lang="fr-FR" dirty="0" smtClean="0">
                <a:latin typeface="+mj-lt"/>
              </a:rPr>
              <a:t>Prescription connectée de Biologie,</a:t>
            </a:r>
          </a:p>
          <a:p>
            <a:pPr lvl="4" eaLnBrk="1" hangingPunct="1">
              <a:buFont typeface="Arial" charset="0"/>
              <a:buChar char="•"/>
              <a:defRPr/>
            </a:pPr>
            <a:endParaRPr lang="fr-FR" dirty="0" smtClean="0">
              <a:latin typeface="+mj-lt"/>
            </a:endParaRPr>
          </a:p>
          <a:p>
            <a:pPr lvl="4" eaLnBrk="1" hangingPunct="1">
              <a:buFont typeface="Arial" charset="0"/>
              <a:buChar char="•"/>
              <a:defRPr/>
            </a:pPr>
            <a:r>
              <a:rPr lang="fr-FR" dirty="0" smtClean="0">
                <a:latin typeface="+mj-lt"/>
              </a:rPr>
              <a:t>Prescriptions connectées d’Imagerie,</a:t>
            </a:r>
          </a:p>
          <a:p>
            <a:pPr lvl="4" eaLnBrk="1" hangingPunct="1">
              <a:buFont typeface="Arial" charset="0"/>
              <a:buChar char="•"/>
              <a:defRPr/>
            </a:pPr>
            <a:endParaRPr lang="fr-FR" dirty="0" smtClean="0">
              <a:latin typeface="+mj-lt"/>
            </a:endParaRPr>
          </a:p>
          <a:p>
            <a:pPr lvl="4" eaLnBrk="1" hangingPunct="1">
              <a:buFont typeface="Arial" charset="0"/>
              <a:buChar char="•"/>
              <a:defRPr/>
            </a:pPr>
            <a:endParaRPr lang="fr-FR" dirty="0" smtClean="0">
              <a:latin typeface="+mj-lt"/>
            </a:endParaRPr>
          </a:p>
          <a:p>
            <a:pPr lvl="4" eaLnBrk="1" hangingPunct="1">
              <a:buFont typeface="Arial" charset="0"/>
              <a:buChar char="•"/>
              <a:defRPr/>
            </a:pPr>
            <a:r>
              <a:rPr lang="fr-FR" dirty="0" smtClean="0">
                <a:latin typeface="+mj-lt"/>
              </a:rPr>
              <a:t>Logiciel centralisé des rendez-vous (</a:t>
            </a:r>
            <a:r>
              <a:rPr lang="fr-FR" dirty="0" err="1" smtClean="0">
                <a:latin typeface="+mj-lt"/>
              </a:rPr>
              <a:t>DxPlanning</a:t>
            </a:r>
            <a:r>
              <a:rPr lang="fr-FR" dirty="0" smtClean="0">
                <a:latin typeface="+mj-lt"/>
              </a:rPr>
              <a:t>) et </a:t>
            </a:r>
            <a:r>
              <a:rPr lang="fr-FR" dirty="0" err="1" smtClean="0">
                <a:latin typeface="+mj-lt"/>
              </a:rPr>
              <a:t>RdV</a:t>
            </a:r>
            <a:r>
              <a:rPr lang="fr-FR" dirty="0" smtClean="0">
                <a:latin typeface="+mj-lt"/>
              </a:rPr>
              <a:t> en ligne</a:t>
            </a:r>
          </a:p>
          <a:p>
            <a:pPr lvl="4" eaLnBrk="1" hangingPunct="1">
              <a:buFont typeface="Arial" charset="0"/>
              <a:buChar char="•"/>
              <a:defRPr/>
            </a:pPr>
            <a:endParaRPr lang="fr-FR" dirty="0" smtClean="0">
              <a:latin typeface="+mj-lt"/>
            </a:endParaRPr>
          </a:p>
          <a:p>
            <a:pPr lvl="4" eaLnBrk="1" hangingPunct="1">
              <a:buFont typeface="Arial" charset="0"/>
              <a:buChar char="•"/>
              <a:defRPr/>
            </a:pPr>
            <a:r>
              <a:rPr lang="fr-FR" dirty="0" err="1" smtClean="0">
                <a:latin typeface="+mj-lt"/>
              </a:rPr>
              <a:t>DxSMA</a:t>
            </a:r>
            <a:r>
              <a:rPr lang="fr-FR" dirty="0">
                <a:latin typeface="+mj-lt"/>
              </a:rPr>
              <a:t>.</a:t>
            </a:r>
            <a:endParaRPr lang="fr-FR" dirty="0" smtClean="0">
              <a:latin typeface="+mj-lt"/>
            </a:endParaRPr>
          </a:p>
          <a:p>
            <a:pPr marL="1828800" lvl="4" indent="0" eaLnBrk="1" hangingPunct="1">
              <a:buNone/>
              <a:defRPr/>
            </a:pPr>
            <a:endParaRPr lang="fr-FR" dirty="0" smtClean="0">
              <a:latin typeface="+mj-lt"/>
            </a:endParaRPr>
          </a:p>
        </p:txBody>
      </p:sp>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flipH="1">
            <a:off x="873615" y="2354255"/>
            <a:ext cx="306860" cy="1352637"/>
          </a:xfrm>
          <a:prstGeom prst="rect">
            <a:avLst/>
          </a:prstGeom>
        </p:spPr>
      </p:pic>
      <p:pic>
        <p:nvPicPr>
          <p:cNvPr id="9" name="Imag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1930" y="3266868"/>
            <a:ext cx="1330230" cy="1047489"/>
          </a:xfrm>
          <a:prstGeom prst="rect">
            <a:avLst/>
          </a:prstGeom>
        </p:spPr>
      </p:pic>
    </p:spTree>
    <p:extLst>
      <p:ext uri="{BB962C8B-B14F-4D97-AF65-F5344CB8AC3E}">
        <p14:creationId xmlns:p14="http://schemas.microsoft.com/office/powerpoint/2010/main" val="1332553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ppt_y"/>
                                          </p:val>
                                        </p:tav>
                                        <p:tav tm="100000">
                                          <p:val>
                                            <p:strVal val="#ppt_y"/>
                                          </p:val>
                                        </p:tav>
                                      </p:tavLst>
                                    </p:anim>
                                  </p:childTnLst>
                                </p:cTn>
                              </p:par>
                              <p:par>
                                <p:cTn id="23" presetID="10"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additive="base">
                                        <p:cTn id="30"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3">
                                            <p:txEl>
                                              <p:pRg st="6" end="6"/>
                                            </p:txEl>
                                          </p:spTgt>
                                        </p:tgtEl>
                                        <p:attrNameLst>
                                          <p:attrName>ppt_y</p:attrName>
                                        </p:attrNameLst>
                                      </p:cBhvr>
                                      <p:tavLst>
                                        <p:tav tm="0">
                                          <p:val>
                                            <p:strVal val="#ppt_y"/>
                                          </p:val>
                                        </p:tav>
                                        <p:tav tm="100000">
                                          <p:val>
                                            <p:strVal val="#ppt_y"/>
                                          </p:val>
                                        </p:tav>
                                      </p:tavLst>
                                    </p:anim>
                                  </p:childTnLst>
                                </p:cTn>
                              </p:par>
                              <p:par>
                                <p:cTn id="32" presetID="10" presetClass="entr" presetSubtype="0" fill="hold"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ppt_y"/>
                                          </p:val>
                                        </p:tav>
                                        <p:tav tm="100000">
                                          <p:val>
                                            <p:strVal val="#ppt_y"/>
                                          </p:val>
                                        </p:tav>
                                      </p:tavLst>
                                    </p:anim>
                                  </p:childTnLst>
                                </p:cTn>
                              </p:par>
                              <p:par>
                                <p:cTn id="41" presetID="10" presetClass="entr" presetSubtype="0" fill="hold"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500"/>
                                        <p:tgtEl>
                                          <p:spTgt spid="7"/>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grpId="0" nodeType="clickEffect">
                                  <p:stCondLst>
                                    <p:cond delay="0"/>
                                  </p:stCondLst>
                                  <p:childTnLst>
                                    <p:set>
                                      <p:cBhvr>
                                        <p:cTn id="47" dur="1" fill="hold">
                                          <p:stCondLst>
                                            <p:cond delay="0"/>
                                          </p:stCondLst>
                                        </p:cTn>
                                        <p:tgtEl>
                                          <p:spTgt spid="3">
                                            <p:txEl>
                                              <p:pRg st="11" end="11"/>
                                            </p:txEl>
                                          </p:spTgt>
                                        </p:tgtEl>
                                        <p:attrNameLst>
                                          <p:attrName>style.visibility</p:attrName>
                                        </p:attrNameLst>
                                      </p:cBhvr>
                                      <p:to>
                                        <p:strVal val="visible"/>
                                      </p:to>
                                    </p:set>
                                    <p:anim calcmode="lin" valueType="num">
                                      <p:cBhvr additive="base">
                                        <p:cTn id="48" dur="500" fill="hold"/>
                                        <p:tgtEl>
                                          <p:spTgt spid="3">
                                            <p:txEl>
                                              <p:pRg st="11" end="11"/>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p:txBody>
          <a:bodyPr/>
          <a:lstStyle/>
          <a:p>
            <a:pPr eaLnBrk="1" hangingPunct="1">
              <a:defRPr/>
            </a:pPr>
            <a:r>
              <a:rPr lang="fr-FR" altLang="fr-FR" sz="3600" dirty="0" smtClean="0">
                <a:latin typeface="+mn-lt"/>
                <a:cs typeface="Arial" charset="0"/>
              </a:rPr>
              <a:t>Les apports du Zéro Papier</a:t>
            </a:r>
          </a:p>
        </p:txBody>
      </p:sp>
      <p:graphicFrame>
        <p:nvGraphicFramePr>
          <p:cNvPr id="4" name="Diagramme 3"/>
          <p:cNvGraphicFramePr/>
          <p:nvPr>
            <p:extLst>
              <p:ext uri="{D42A27DB-BD31-4B8C-83A1-F6EECF244321}">
                <p14:modId xmlns:p14="http://schemas.microsoft.com/office/powerpoint/2010/main" val="717095066"/>
              </p:ext>
            </p:extLst>
          </p:nvPr>
        </p:nvGraphicFramePr>
        <p:xfrm>
          <a:off x="45672" y="857250"/>
          <a:ext cx="8846808" cy="52360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689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A7BDE485-106C-480E-87F3-84C792BFCB43}"/>
                                            </p:graphicEl>
                                          </p:spTgt>
                                        </p:tgtEl>
                                        <p:attrNameLst>
                                          <p:attrName>style.visibility</p:attrName>
                                        </p:attrNameLst>
                                      </p:cBhvr>
                                      <p:to>
                                        <p:strVal val="visible"/>
                                      </p:to>
                                    </p:set>
                                    <p:anim calcmode="lin" valueType="num">
                                      <p:cBhvr additive="base">
                                        <p:cTn id="7" dur="500" fill="hold"/>
                                        <p:tgtEl>
                                          <p:spTgt spid="4">
                                            <p:graphicEl>
                                              <a:dgm id="{A7BDE485-106C-480E-87F3-84C792BFCB43}"/>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A7BDE485-106C-480E-87F3-84C792BFCB43}"/>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graphicEl>
                                              <a:dgm id="{88AC4A75-4D23-42F8-929C-E6E01C047C8C}"/>
                                            </p:graphicEl>
                                          </p:spTgt>
                                        </p:tgtEl>
                                        <p:attrNameLst>
                                          <p:attrName>style.visibility</p:attrName>
                                        </p:attrNameLst>
                                      </p:cBhvr>
                                      <p:to>
                                        <p:strVal val="visible"/>
                                      </p:to>
                                    </p:set>
                                    <p:anim calcmode="lin" valueType="num">
                                      <p:cBhvr additive="base">
                                        <p:cTn id="11" dur="500" fill="hold"/>
                                        <p:tgtEl>
                                          <p:spTgt spid="4">
                                            <p:graphicEl>
                                              <a:dgm id="{88AC4A75-4D23-42F8-929C-E6E01C047C8C}"/>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graphicEl>
                                              <a:dgm id="{88AC4A75-4D23-42F8-929C-E6E01C047C8C}"/>
                                            </p:graphic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graphicEl>
                                              <a:dgm id="{32989316-FAAB-483A-B0F4-CB93E2373FF4}"/>
                                            </p:graphicEl>
                                          </p:spTgt>
                                        </p:tgtEl>
                                        <p:attrNameLst>
                                          <p:attrName>style.visibility</p:attrName>
                                        </p:attrNameLst>
                                      </p:cBhvr>
                                      <p:to>
                                        <p:strVal val="visible"/>
                                      </p:to>
                                    </p:set>
                                    <p:anim calcmode="lin" valueType="num">
                                      <p:cBhvr additive="base">
                                        <p:cTn id="17" dur="500" fill="hold"/>
                                        <p:tgtEl>
                                          <p:spTgt spid="4">
                                            <p:graphicEl>
                                              <a:dgm id="{32989316-FAAB-483A-B0F4-CB93E2373FF4}"/>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32989316-FAAB-483A-B0F4-CB93E2373FF4}"/>
                                            </p:graphic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
                                            <p:graphicEl>
                                              <a:dgm id="{8CC1FF0C-E4A2-4B61-914E-C1C36B5A188B}"/>
                                            </p:graphicEl>
                                          </p:spTgt>
                                        </p:tgtEl>
                                        <p:attrNameLst>
                                          <p:attrName>style.visibility</p:attrName>
                                        </p:attrNameLst>
                                      </p:cBhvr>
                                      <p:to>
                                        <p:strVal val="visible"/>
                                      </p:to>
                                    </p:set>
                                    <p:anim calcmode="lin" valueType="num">
                                      <p:cBhvr additive="base">
                                        <p:cTn id="21" dur="500" fill="hold"/>
                                        <p:tgtEl>
                                          <p:spTgt spid="4">
                                            <p:graphicEl>
                                              <a:dgm id="{8CC1FF0C-E4A2-4B61-914E-C1C36B5A188B}"/>
                                            </p:graphic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graphicEl>
                                              <a:dgm id="{8CC1FF0C-E4A2-4B61-914E-C1C36B5A188B}"/>
                                            </p:graphic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graphicEl>
                                              <a:dgm id="{AEA4FB35-7AA0-4DD6-AC4B-498D6E84DDD3}"/>
                                            </p:graphicEl>
                                          </p:spTgt>
                                        </p:tgtEl>
                                        <p:attrNameLst>
                                          <p:attrName>style.visibility</p:attrName>
                                        </p:attrNameLst>
                                      </p:cBhvr>
                                      <p:to>
                                        <p:strVal val="visible"/>
                                      </p:to>
                                    </p:set>
                                    <p:anim calcmode="lin" valueType="num">
                                      <p:cBhvr additive="base">
                                        <p:cTn id="27" dur="500" fill="hold"/>
                                        <p:tgtEl>
                                          <p:spTgt spid="4">
                                            <p:graphicEl>
                                              <a:dgm id="{AEA4FB35-7AA0-4DD6-AC4B-498D6E84DDD3}"/>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graphicEl>
                                              <a:dgm id="{AEA4FB35-7AA0-4DD6-AC4B-498D6E84DDD3}"/>
                                            </p:graphic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
                                            <p:graphicEl>
                                              <a:dgm id="{82558325-A1F0-426D-8AE3-89D52A596FF4}"/>
                                            </p:graphicEl>
                                          </p:spTgt>
                                        </p:tgtEl>
                                        <p:attrNameLst>
                                          <p:attrName>style.visibility</p:attrName>
                                        </p:attrNameLst>
                                      </p:cBhvr>
                                      <p:to>
                                        <p:strVal val="visible"/>
                                      </p:to>
                                    </p:set>
                                    <p:anim calcmode="lin" valueType="num">
                                      <p:cBhvr additive="base">
                                        <p:cTn id="31" dur="500" fill="hold"/>
                                        <p:tgtEl>
                                          <p:spTgt spid="4">
                                            <p:graphicEl>
                                              <a:dgm id="{82558325-A1F0-426D-8AE3-89D52A596FF4}"/>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graphicEl>
                                              <a:dgm id="{82558325-A1F0-426D-8AE3-89D52A596FF4}"/>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graphicEl>
                                              <a:dgm id="{86121B9E-F6A2-4497-8DA6-63D0551FF92E}"/>
                                            </p:graphicEl>
                                          </p:spTgt>
                                        </p:tgtEl>
                                        <p:attrNameLst>
                                          <p:attrName>style.visibility</p:attrName>
                                        </p:attrNameLst>
                                      </p:cBhvr>
                                      <p:to>
                                        <p:strVal val="visible"/>
                                      </p:to>
                                    </p:set>
                                    <p:anim calcmode="lin" valueType="num">
                                      <p:cBhvr additive="base">
                                        <p:cTn id="37" dur="500" fill="hold"/>
                                        <p:tgtEl>
                                          <p:spTgt spid="4">
                                            <p:graphicEl>
                                              <a:dgm id="{86121B9E-F6A2-4497-8DA6-63D0551FF92E}"/>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graphicEl>
                                              <a:dgm id="{86121B9E-F6A2-4497-8DA6-63D0551FF92E}"/>
                                            </p:graphic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4">
                                            <p:graphicEl>
                                              <a:dgm id="{51E5D80C-3900-4BC9-9F13-D80FC79135A8}"/>
                                            </p:graphicEl>
                                          </p:spTgt>
                                        </p:tgtEl>
                                        <p:attrNameLst>
                                          <p:attrName>style.visibility</p:attrName>
                                        </p:attrNameLst>
                                      </p:cBhvr>
                                      <p:to>
                                        <p:strVal val="visible"/>
                                      </p:to>
                                    </p:set>
                                    <p:anim calcmode="lin" valueType="num">
                                      <p:cBhvr additive="base">
                                        <p:cTn id="41" dur="500" fill="hold"/>
                                        <p:tgtEl>
                                          <p:spTgt spid="4">
                                            <p:graphicEl>
                                              <a:dgm id="{51E5D80C-3900-4BC9-9F13-D80FC79135A8}"/>
                                            </p:graphic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graphicEl>
                                              <a:dgm id="{51E5D80C-3900-4BC9-9F13-D80FC79135A8}"/>
                                            </p:graphic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4">
                                            <p:graphicEl>
                                              <a:dgm id="{6801E96B-AB91-4E02-8C83-902A212A8F1A}"/>
                                            </p:graphicEl>
                                          </p:spTgt>
                                        </p:tgtEl>
                                        <p:attrNameLst>
                                          <p:attrName>style.visibility</p:attrName>
                                        </p:attrNameLst>
                                      </p:cBhvr>
                                      <p:to>
                                        <p:strVal val="visible"/>
                                      </p:to>
                                    </p:set>
                                    <p:anim calcmode="lin" valueType="num">
                                      <p:cBhvr additive="base">
                                        <p:cTn id="47" dur="500" fill="hold"/>
                                        <p:tgtEl>
                                          <p:spTgt spid="4">
                                            <p:graphicEl>
                                              <a:dgm id="{6801E96B-AB91-4E02-8C83-902A212A8F1A}"/>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graphicEl>
                                              <a:dgm id="{6801E96B-AB91-4E02-8C83-902A212A8F1A}"/>
                                            </p:graphic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4">
                                            <p:graphicEl>
                                              <a:dgm id="{116CE449-885B-449D-8D32-7FEB568A719B}"/>
                                            </p:graphicEl>
                                          </p:spTgt>
                                        </p:tgtEl>
                                        <p:attrNameLst>
                                          <p:attrName>style.visibility</p:attrName>
                                        </p:attrNameLst>
                                      </p:cBhvr>
                                      <p:to>
                                        <p:strVal val="visible"/>
                                      </p:to>
                                    </p:set>
                                    <p:anim calcmode="lin" valueType="num">
                                      <p:cBhvr additive="base">
                                        <p:cTn id="51" dur="500" fill="hold"/>
                                        <p:tgtEl>
                                          <p:spTgt spid="4">
                                            <p:graphicEl>
                                              <a:dgm id="{116CE449-885B-449D-8D32-7FEB568A719B}"/>
                                            </p:graphic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graphicEl>
                                              <a:dgm id="{116CE449-885B-449D-8D32-7FEB568A719B}"/>
                                            </p:graphic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4">
                                            <p:graphicEl>
                                              <a:dgm id="{E02AD221-2E74-4712-A104-3E1BF28BCC92}"/>
                                            </p:graphicEl>
                                          </p:spTgt>
                                        </p:tgtEl>
                                        <p:attrNameLst>
                                          <p:attrName>style.visibility</p:attrName>
                                        </p:attrNameLst>
                                      </p:cBhvr>
                                      <p:to>
                                        <p:strVal val="visible"/>
                                      </p:to>
                                    </p:set>
                                    <p:anim calcmode="lin" valueType="num">
                                      <p:cBhvr additive="base">
                                        <p:cTn id="57" dur="500" fill="hold"/>
                                        <p:tgtEl>
                                          <p:spTgt spid="4">
                                            <p:graphicEl>
                                              <a:dgm id="{E02AD221-2E74-4712-A104-3E1BF28BCC92}"/>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graphicEl>
                                              <a:dgm id="{E02AD221-2E74-4712-A104-3E1BF28BCC92}"/>
                                            </p:graphic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4">
                                            <p:graphicEl>
                                              <a:dgm id="{1CD41B6A-B3AD-4F4C-80A6-9F7DD1E57F39}"/>
                                            </p:graphicEl>
                                          </p:spTgt>
                                        </p:tgtEl>
                                        <p:attrNameLst>
                                          <p:attrName>style.visibility</p:attrName>
                                        </p:attrNameLst>
                                      </p:cBhvr>
                                      <p:to>
                                        <p:strVal val="visible"/>
                                      </p:to>
                                    </p:set>
                                    <p:anim calcmode="lin" valueType="num">
                                      <p:cBhvr additive="base">
                                        <p:cTn id="61" dur="500" fill="hold"/>
                                        <p:tgtEl>
                                          <p:spTgt spid="4">
                                            <p:graphicEl>
                                              <a:dgm id="{1CD41B6A-B3AD-4F4C-80A6-9F7DD1E57F39}"/>
                                            </p:graphic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graphicEl>
                                              <a:dgm id="{1CD41B6A-B3AD-4F4C-80A6-9F7DD1E57F39}"/>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p:txBody>
          <a:bodyPr/>
          <a:lstStyle/>
          <a:p>
            <a:pPr eaLnBrk="1" hangingPunct="1">
              <a:defRPr/>
            </a:pPr>
            <a:r>
              <a:rPr lang="fr-FR" altLang="fr-FR" dirty="0" smtClean="0">
                <a:latin typeface="+mn-lt"/>
                <a:cs typeface="Arial" charset="0"/>
              </a:rPr>
              <a:t>Quelques chiffres</a:t>
            </a:r>
          </a:p>
        </p:txBody>
      </p:sp>
      <p:graphicFrame>
        <p:nvGraphicFramePr>
          <p:cNvPr id="2" name="Diagramme 1"/>
          <p:cNvGraphicFramePr/>
          <p:nvPr>
            <p:extLst>
              <p:ext uri="{D42A27DB-BD31-4B8C-83A1-F6EECF244321}">
                <p14:modId xmlns:p14="http://schemas.microsoft.com/office/powerpoint/2010/main" val="3170936553"/>
              </p:ext>
            </p:extLst>
          </p:nvPr>
        </p:nvGraphicFramePr>
        <p:xfrm>
          <a:off x="611560" y="1052736"/>
          <a:ext cx="7992888"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5221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graphicEl>
                                              <a:dgm id="{5B9DC87B-8F40-4394-8DE7-67AFD6DC37B2}"/>
                                            </p:graphicEl>
                                          </p:spTgt>
                                        </p:tgtEl>
                                        <p:attrNameLst>
                                          <p:attrName>style.visibility</p:attrName>
                                        </p:attrNameLst>
                                      </p:cBhvr>
                                      <p:to>
                                        <p:strVal val="visible"/>
                                      </p:to>
                                    </p:set>
                                    <p:animEffect transition="in" filter="fade">
                                      <p:cBhvr>
                                        <p:cTn id="7" dur="500"/>
                                        <p:tgtEl>
                                          <p:spTgt spid="2">
                                            <p:graphicEl>
                                              <a:dgm id="{5B9DC87B-8F40-4394-8DE7-67AFD6DC37B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graphicEl>
                                              <a:dgm id="{BF00C057-ED6E-47C8-8B74-3BFA358E09D1}"/>
                                            </p:graphicEl>
                                          </p:spTgt>
                                        </p:tgtEl>
                                        <p:attrNameLst>
                                          <p:attrName>style.visibility</p:attrName>
                                        </p:attrNameLst>
                                      </p:cBhvr>
                                      <p:to>
                                        <p:strVal val="visible"/>
                                      </p:to>
                                    </p:set>
                                    <p:animEffect transition="in" filter="fade">
                                      <p:cBhvr>
                                        <p:cTn id="12" dur="500"/>
                                        <p:tgtEl>
                                          <p:spTgt spid="2">
                                            <p:graphicEl>
                                              <a:dgm id="{BF00C057-ED6E-47C8-8B74-3BFA358E09D1}"/>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graphicEl>
                                              <a:dgm id="{8CA60289-7985-4D22-82CD-4C23B4F01B5A}"/>
                                            </p:graphicEl>
                                          </p:spTgt>
                                        </p:tgtEl>
                                        <p:attrNameLst>
                                          <p:attrName>style.visibility</p:attrName>
                                        </p:attrNameLst>
                                      </p:cBhvr>
                                      <p:to>
                                        <p:strVal val="visible"/>
                                      </p:to>
                                    </p:set>
                                    <p:animEffect transition="in" filter="fade">
                                      <p:cBhvr>
                                        <p:cTn id="17" dur="500"/>
                                        <p:tgtEl>
                                          <p:spTgt spid="2">
                                            <p:graphicEl>
                                              <a:dgm id="{8CA60289-7985-4D22-82CD-4C23B4F01B5A}"/>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graphicEl>
                                              <a:dgm id="{82ED096F-004D-45AD-A1E9-D663C5F26BE8}"/>
                                            </p:graphicEl>
                                          </p:spTgt>
                                        </p:tgtEl>
                                        <p:attrNameLst>
                                          <p:attrName>style.visibility</p:attrName>
                                        </p:attrNameLst>
                                      </p:cBhvr>
                                      <p:to>
                                        <p:strVal val="visible"/>
                                      </p:to>
                                    </p:set>
                                    <p:animEffect transition="in" filter="fade">
                                      <p:cBhvr>
                                        <p:cTn id="22" dur="500"/>
                                        <p:tgtEl>
                                          <p:spTgt spid="2">
                                            <p:graphicEl>
                                              <a:dgm id="{82ED096F-004D-45AD-A1E9-D663C5F26BE8}"/>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graphicEl>
                                              <a:dgm id="{1E842AD7-4C34-4B94-971A-9AF0C3B6E76E}"/>
                                            </p:graphicEl>
                                          </p:spTgt>
                                        </p:tgtEl>
                                        <p:attrNameLst>
                                          <p:attrName>style.visibility</p:attrName>
                                        </p:attrNameLst>
                                      </p:cBhvr>
                                      <p:to>
                                        <p:strVal val="visible"/>
                                      </p:to>
                                    </p:set>
                                    <p:animEffect transition="in" filter="fade">
                                      <p:cBhvr>
                                        <p:cTn id="27" dur="500"/>
                                        <p:tgtEl>
                                          <p:spTgt spid="2">
                                            <p:graphicEl>
                                              <a:dgm id="{1E842AD7-4C34-4B94-971A-9AF0C3B6E76E}"/>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graphicEl>
                                              <a:dgm id="{DA17E381-0112-4924-8FBE-06A8DBADAC7E}"/>
                                            </p:graphicEl>
                                          </p:spTgt>
                                        </p:tgtEl>
                                        <p:attrNameLst>
                                          <p:attrName>style.visibility</p:attrName>
                                        </p:attrNameLst>
                                      </p:cBhvr>
                                      <p:to>
                                        <p:strVal val="visible"/>
                                      </p:to>
                                    </p:set>
                                    <p:animEffect transition="in" filter="fade">
                                      <p:cBhvr>
                                        <p:cTn id="32" dur="500"/>
                                        <p:tgtEl>
                                          <p:spTgt spid="2">
                                            <p:graphicEl>
                                              <a:dgm id="{DA17E381-0112-4924-8FBE-06A8DBADAC7E}"/>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graphicEl>
                                              <a:dgm id="{BD034ABE-7CE3-40A6-BA60-2798D5DF19E0}"/>
                                            </p:graphicEl>
                                          </p:spTgt>
                                        </p:tgtEl>
                                        <p:attrNameLst>
                                          <p:attrName>style.visibility</p:attrName>
                                        </p:attrNameLst>
                                      </p:cBhvr>
                                      <p:to>
                                        <p:strVal val="visible"/>
                                      </p:to>
                                    </p:set>
                                    <p:animEffect transition="in" filter="fade">
                                      <p:cBhvr>
                                        <p:cTn id="37" dur="500"/>
                                        <p:tgtEl>
                                          <p:spTgt spid="2">
                                            <p:graphicEl>
                                              <a:dgm id="{BD034ABE-7CE3-40A6-BA60-2798D5DF19E0}"/>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graphicEl>
                                              <a:dgm id="{38C70FAD-160D-4427-80FA-9A77CD4F5D85}"/>
                                            </p:graphicEl>
                                          </p:spTgt>
                                        </p:tgtEl>
                                        <p:attrNameLst>
                                          <p:attrName>style.visibility</p:attrName>
                                        </p:attrNameLst>
                                      </p:cBhvr>
                                      <p:to>
                                        <p:strVal val="visible"/>
                                      </p:to>
                                    </p:set>
                                    <p:animEffect transition="in" filter="fade">
                                      <p:cBhvr>
                                        <p:cTn id="42" dur="500"/>
                                        <p:tgtEl>
                                          <p:spTgt spid="2">
                                            <p:graphicEl>
                                              <a:dgm id="{38C70FAD-160D-4427-80FA-9A77CD4F5D8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uiExpand="1">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p:txBody>
          <a:bodyPr/>
          <a:lstStyle/>
          <a:p>
            <a:pPr eaLnBrk="1" hangingPunct="1">
              <a:defRPr/>
            </a:pPr>
            <a:r>
              <a:rPr lang="fr-FR" altLang="fr-FR" dirty="0" smtClean="0">
                <a:latin typeface="+mn-lt"/>
                <a:cs typeface="Arial" charset="0"/>
              </a:rPr>
              <a:t>Merci de votre attention….</a:t>
            </a:r>
          </a:p>
        </p:txBody>
      </p:sp>
      <p:sp>
        <p:nvSpPr>
          <p:cNvPr id="3" name="Espace réservé du contenu 2"/>
          <p:cNvSpPr>
            <a:spLocks noGrp="1"/>
          </p:cNvSpPr>
          <p:nvPr>
            <p:ph idx="1"/>
          </p:nvPr>
        </p:nvSpPr>
        <p:spPr>
          <a:xfrm>
            <a:off x="142875" y="1071563"/>
            <a:ext cx="8858250" cy="5237162"/>
          </a:xfrm>
        </p:spPr>
        <p:txBody>
          <a:bodyPr>
            <a:normAutofit/>
          </a:bodyPr>
          <a:lstStyle/>
          <a:p>
            <a:pPr marL="0" indent="0" eaLnBrk="1" hangingPunct="1">
              <a:buNone/>
              <a:defRPr/>
            </a:pPr>
            <a:endParaRPr lang="fr-FR" dirty="0" smtClean="0">
              <a:latin typeface="+mj-lt"/>
            </a:endParaRPr>
          </a:p>
        </p:txBody>
      </p:sp>
    </p:spTree>
    <p:extLst>
      <p:ext uri="{BB962C8B-B14F-4D97-AF65-F5344CB8AC3E}">
        <p14:creationId xmlns:p14="http://schemas.microsoft.com/office/powerpoint/2010/main" val="2091892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GHPSJ">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GHPSJ</Template>
  <TotalTime>24040</TotalTime>
  <Words>508</Words>
  <Application>Microsoft Office PowerPoint</Application>
  <PresentationFormat>Affichage à l'écran (4:3)</PresentationFormat>
  <Paragraphs>80</Paragraphs>
  <Slides>9</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9</vt:i4>
      </vt:variant>
    </vt:vector>
  </HeadingPairs>
  <TitlesOfParts>
    <vt:vector size="12" baseType="lpstr">
      <vt:lpstr>Arial</vt:lpstr>
      <vt:lpstr>Calibri</vt:lpstr>
      <vt:lpstr>GHPSJ</vt:lpstr>
      <vt:lpstr>Le numérique au service des soins</vt:lpstr>
      <vt:lpstr>Le Groupe hospitalier Paris Saint Joseph</vt:lpstr>
      <vt:lpstr>Contexte</vt:lpstr>
      <vt:lpstr>La naissance d’un projet ambitieux…</vt:lpstr>
      <vt:lpstr>Le projet Zéro Papier</vt:lpstr>
      <vt:lpstr>Le projet Zéro Papier </vt:lpstr>
      <vt:lpstr>Les apports du Zéro Papier</vt:lpstr>
      <vt:lpstr>Quelques chiffres</vt:lpstr>
      <vt:lpstr>Merci de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Tableau de Bord DSI Décembre 2011</dc:title>
  <dc:subject>Tableau de bord DSI</dc:subject>
  <dc:creator>Boussekey Olivier</dc:creator>
  <cp:lastModifiedBy>AGEZ Isabelle</cp:lastModifiedBy>
  <cp:revision>188</cp:revision>
  <cp:lastPrinted>2013-11-25T08:51:57Z</cp:lastPrinted>
  <dcterms:created xsi:type="dcterms:W3CDTF">2012-01-04T08:07:59Z</dcterms:created>
  <dcterms:modified xsi:type="dcterms:W3CDTF">2016-05-19T15:20:52Z</dcterms:modified>
</cp:coreProperties>
</file>