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67" r:id="rId2"/>
    <p:sldId id="310" r:id="rId3"/>
    <p:sldId id="304" r:id="rId4"/>
    <p:sldId id="283" r:id="rId5"/>
    <p:sldId id="309" r:id="rId6"/>
    <p:sldId id="282" r:id="rId7"/>
    <p:sldId id="285" r:id="rId8"/>
    <p:sldId id="305" r:id="rId9"/>
    <p:sldId id="312" r:id="rId10"/>
    <p:sldId id="281" r:id="rId11"/>
    <p:sldId id="308" r:id="rId12"/>
    <p:sldId id="268" r:id="rId13"/>
    <p:sldId id="287" r:id="rId14"/>
    <p:sldId id="275" r:id="rId15"/>
    <p:sldId id="311" r:id="rId16"/>
    <p:sldId id="306" r:id="rId17"/>
    <p:sldId id="307" r:id="rId18"/>
    <p:sldId id="264" r:id="rId1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24FC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78508" autoAdjust="0"/>
  </p:normalViewPr>
  <p:slideViewPr>
    <p:cSldViewPr>
      <p:cViewPr>
        <p:scale>
          <a:sx n="80" d="100"/>
          <a:sy n="80" d="100"/>
        </p:scale>
        <p:origin x="-1974" y="-168"/>
      </p:cViewPr>
      <p:guideLst>
        <p:guide orient="horz" pos="1298"/>
        <p:guide orient="horz" pos="3748"/>
        <p:guide orient="horz" pos="3022"/>
        <p:guide pos="2880"/>
        <p:guide pos="4604"/>
        <p:guide pos="1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oenfelderis\Desktop\Bloc%20erreurs%202015%20saisie%20erreurs%20v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hoenfelderis\Desktop\Bloc%20erreurs%202015%20saisie%20erreurs%20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DETECTION</a:t>
            </a:r>
            <a:r>
              <a:rPr lang="en-US" baseline="0" dirty="0"/>
              <a:t> DES </a:t>
            </a:r>
            <a:r>
              <a:rPr lang="en-US" baseline="0" dirty="0" smtClean="0"/>
              <a:t>ERREURS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/>
              <a:t>(</a:t>
            </a:r>
            <a:r>
              <a:rPr lang="en-US" dirty="0"/>
              <a:t>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52335131258497813"/>
          <c:y val="0.12935454619494871"/>
          <c:w val="0.43088018646625531"/>
          <c:h val="0.845248630716739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'Graph ordre décroissant'!$C$1</c:f>
              <c:strCache>
                <c:ptCount val="1"/>
                <c:pt idx="0">
                  <c:v>% par tous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ordre décroissant'!$B$2:$B$18</c:f>
              <c:strCache>
                <c:ptCount val="17"/>
                <c:pt idx="0">
                  <c:v>Habillage non conforme</c:v>
                </c:pt>
                <c:pt idx="1">
                  <c:v>Erreur de côté à opérer</c:v>
                </c:pt>
                <c:pt idx="2">
                  <c:v>Boîte COPT déborde</c:v>
                </c:pt>
                <c:pt idx="3">
                  <c:v>Présence étiquettes autre patient dans dossier</c:v>
                </c:pt>
                <c:pt idx="4">
                  <c:v>Absence SHA</c:v>
                </c:pt>
                <c:pt idx="5">
                  <c:v>Groupage sanguin : 1 seule détermination</c:v>
                </c:pt>
                <c:pt idx="6">
                  <c:v>Seringues drogues sans dilution</c:v>
                </c:pt>
                <c:pt idx="7">
                  <c:v>Absence bouchon sur prolongateur 3 voies</c:v>
                </c:pt>
                <c:pt idx="8">
                  <c:v>Plaque de bistouri non collé / patient</c:v>
                </c:pt>
                <c:pt idx="9">
                  <c:v>Check-list renseignée à l'avance</c:v>
                </c:pt>
                <c:pt idx="10">
                  <c:v>DMS : date stérilisation dépassée</c:v>
                </c:pt>
                <c:pt idx="11">
                  <c:v>Bouteille O2 vide</c:v>
                </c:pt>
                <c:pt idx="12">
                  <c:v>Discordance dans comptage compresses données</c:v>
                </c:pt>
                <c:pt idx="13">
                  <c:v>Champs mal positionné</c:v>
                </c:pt>
                <c:pt idx="14">
                  <c:v>Présence chlorexidine incolore</c:v>
                </c:pt>
                <c:pt idx="15">
                  <c:v>Perfusions préparées à l'avance</c:v>
                </c:pt>
                <c:pt idx="16">
                  <c:v>Non respect temps opératoire : redon présent</c:v>
                </c:pt>
              </c:strCache>
            </c:strRef>
          </c:cat>
          <c:val>
            <c:numRef>
              <c:f>'Graph ordre décroissant'!$C$2:$C$18</c:f>
              <c:numCache>
                <c:formatCode>0%</c:formatCode>
                <c:ptCount val="17"/>
                <c:pt idx="0">
                  <c:v>0.91666666666666663</c:v>
                </c:pt>
                <c:pt idx="1">
                  <c:v>0.76851851851851849</c:v>
                </c:pt>
                <c:pt idx="2">
                  <c:v>0.7407407407407407</c:v>
                </c:pt>
                <c:pt idx="3">
                  <c:v>0.70833333333333337</c:v>
                </c:pt>
                <c:pt idx="4">
                  <c:v>0.46296296296296297</c:v>
                </c:pt>
                <c:pt idx="5">
                  <c:v>0.40740740740740738</c:v>
                </c:pt>
                <c:pt idx="6">
                  <c:v>0.29629629629629628</c:v>
                </c:pt>
                <c:pt idx="7">
                  <c:v>0.29166666666666669</c:v>
                </c:pt>
                <c:pt idx="8">
                  <c:v>0.27777777777777779</c:v>
                </c:pt>
                <c:pt idx="9">
                  <c:v>0.23148148148148148</c:v>
                </c:pt>
                <c:pt idx="10">
                  <c:v>0.18981481481481483</c:v>
                </c:pt>
                <c:pt idx="11">
                  <c:v>0.18981481481481483</c:v>
                </c:pt>
                <c:pt idx="12">
                  <c:v>0.16666666666666666</c:v>
                </c:pt>
                <c:pt idx="13">
                  <c:v>0.125</c:v>
                </c:pt>
                <c:pt idx="14">
                  <c:v>0.12037037037037036</c:v>
                </c:pt>
                <c:pt idx="15">
                  <c:v>0.1111111111111111</c:v>
                </c:pt>
                <c:pt idx="16">
                  <c:v>9.2592592592592587E-2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372288"/>
        <c:axId val="85279488"/>
      </c:barChart>
      <c:catAx>
        <c:axId val="83372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85279488"/>
        <c:crosses val="autoZero"/>
        <c:auto val="1"/>
        <c:lblAlgn val="ctr"/>
        <c:lblOffset val="100"/>
        <c:noMultiLvlLbl val="0"/>
      </c:catAx>
      <c:valAx>
        <c:axId val="85279488"/>
        <c:scaling>
          <c:orientation val="minMax"/>
        </c:scaling>
        <c:delete val="0"/>
        <c:axPos val="t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8337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DETECTION</a:t>
            </a:r>
            <a:r>
              <a:rPr lang="en-US" baseline="0" dirty="0"/>
              <a:t> DES ERREURS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 smtClean="0"/>
              <a:t>(</a:t>
            </a:r>
            <a:r>
              <a:rPr lang="en-US" dirty="0" smtClean="0"/>
              <a:t>%)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8079352458565056"/>
          <c:y val="0.14881954131296796"/>
          <c:w val="0.39316733660040748"/>
          <c:h val="0.831043121409006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'Graph ordre décroissant'!$C$1</c:f>
              <c:strCache>
                <c:ptCount val="1"/>
                <c:pt idx="0">
                  <c:v>% par tous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5"/>
            <c:invertIfNegative val="0"/>
            <c:bubble3D val="0"/>
          </c:dPt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ordre décroissant'!$B$2:$B$18</c:f>
              <c:strCache>
                <c:ptCount val="17"/>
                <c:pt idx="0">
                  <c:v>Habillage non conforme</c:v>
                </c:pt>
                <c:pt idx="1">
                  <c:v>Erreur de côté à opérer</c:v>
                </c:pt>
                <c:pt idx="2">
                  <c:v>Boîte COPT déborde</c:v>
                </c:pt>
                <c:pt idx="3">
                  <c:v>Présence étiquettes autre patient dans dossier</c:v>
                </c:pt>
                <c:pt idx="4">
                  <c:v>Absence SHA</c:v>
                </c:pt>
                <c:pt idx="5">
                  <c:v>Groupage sanguin : 1 seule détermination</c:v>
                </c:pt>
                <c:pt idx="6">
                  <c:v>Seringues drogues sans dilution</c:v>
                </c:pt>
                <c:pt idx="7">
                  <c:v>Absence bouchon sur prolongateur 3 voies</c:v>
                </c:pt>
                <c:pt idx="8">
                  <c:v>Plaque de bistouri non collé / patient</c:v>
                </c:pt>
                <c:pt idx="9">
                  <c:v>Check-list renseignée à l'avance</c:v>
                </c:pt>
                <c:pt idx="10">
                  <c:v>DMS : date stérilisation dépassée</c:v>
                </c:pt>
                <c:pt idx="11">
                  <c:v>Bouteille O2 vide</c:v>
                </c:pt>
                <c:pt idx="12">
                  <c:v>Discordance dans comptage compresses données</c:v>
                </c:pt>
                <c:pt idx="13">
                  <c:v>Champs mal positionné</c:v>
                </c:pt>
                <c:pt idx="14">
                  <c:v>Présence chlorexidine incolore</c:v>
                </c:pt>
                <c:pt idx="15">
                  <c:v>Perfusions préparées à l'avance</c:v>
                </c:pt>
                <c:pt idx="16">
                  <c:v>Non respect temps opératoire : redon présent</c:v>
                </c:pt>
              </c:strCache>
            </c:strRef>
          </c:cat>
          <c:val>
            <c:numRef>
              <c:f>'Graph ordre décroissant'!$C$2:$C$18</c:f>
              <c:numCache>
                <c:formatCode>0%</c:formatCode>
                <c:ptCount val="17"/>
                <c:pt idx="0">
                  <c:v>0.91666666666666663</c:v>
                </c:pt>
                <c:pt idx="1">
                  <c:v>0.76851851851851849</c:v>
                </c:pt>
                <c:pt idx="2">
                  <c:v>0.7407407407407407</c:v>
                </c:pt>
                <c:pt idx="3">
                  <c:v>0.70833333333333337</c:v>
                </c:pt>
                <c:pt idx="4">
                  <c:v>0.46296296296296297</c:v>
                </c:pt>
                <c:pt idx="5">
                  <c:v>0.40740740740740738</c:v>
                </c:pt>
                <c:pt idx="6">
                  <c:v>0.29629629629629628</c:v>
                </c:pt>
                <c:pt idx="7">
                  <c:v>0.29166666666666669</c:v>
                </c:pt>
                <c:pt idx="8">
                  <c:v>0.27777777777777779</c:v>
                </c:pt>
                <c:pt idx="9">
                  <c:v>0.23148148148148148</c:v>
                </c:pt>
                <c:pt idx="10">
                  <c:v>0.18981481481481483</c:v>
                </c:pt>
                <c:pt idx="11">
                  <c:v>0.18981481481481483</c:v>
                </c:pt>
                <c:pt idx="12">
                  <c:v>0.16666666666666666</c:v>
                </c:pt>
                <c:pt idx="13">
                  <c:v>0.125</c:v>
                </c:pt>
                <c:pt idx="14">
                  <c:v>0.12037037037037036</c:v>
                </c:pt>
                <c:pt idx="15">
                  <c:v>0.1111111111111111</c:v>
                </c:pt>
                <c:pt idx="16">
                  <c:v>9.2592592592592587E-2</c:v>
                </c:pt>
              </c:numCache>
            </c:numRef>
          </c:val>
        </c:ser>
        <c:ser>
          <c:idx val="1"/>
          <c:order val="1"/>
          <c:tx>
            <c:strRef>
              <c:f>'Graph ordre décroissant'!$D$1</c:f>
              <c:strCache>
                <c:ptCount val="1"/>
                <c:pt idx="0">
                  <c:v>bloc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'Graph ordre décroissant'!$B$2:$B$18</c:f>
              <c:strCache>
                <c:ptCount val="17"/>
                <c:pt idx="0">
                  <c:v>Habillage non conforme</c:v>
                </c:pt>
                <c:pt idx="1">
                  <c:v>Erreur de côté à opérer</c:v>
                </c:pt>
                <c:pt idx="2">
                  <c:v>Boîte COPT déborde</c:v>
                </c:pt>
                <c:pt idx="3">
                  <c:v>Présence étiquettes autre patient dans dossier</c:v>
                </c:pt>
                <c:pt idx="4">
                  <c:v>Absence SHA</c:v>
                </c:pt>
                <c:pt idx="5">
                  <c:v>Groupage sanguin : 1 seule détermination</c:v>
                </c:pt>
                <c:pt idx="6">
                  <c:v>Seringues drogues sans dilution</c:v>
                </c:pt>
                <c:pt idx="7">
                  <c:v>Absence bouchon sur prolongateur 3 voies</c:v>
                </c:pt>
                <c:pt idx="8">
                  <c:v>Plaque de bistouri non collé / patient</c:v>
                </c:pt>
                <c:pt idx="9">
                  <c:v>Check-list renseignée à l'avance</c:v>
                </c:pt>
                <c:pt idx="10">
                  <c:v>DMS : date stérilisation dépassée</c:v>
                </c:pt>
                <c:pt idx="11">
                  <c:v>Bouteille O2 vide</c:v>
                </c:pt>
                <c:pt idx="12">
                  <c:v>Discordance dans comptage compresses données</c:v>
                </c:pt>
                <c:pt idx="13">
                  <c:v>Champs mal positionné</c:v>
                </c:pt>
                <c:pt idx="14">
                  <c:v>Présence chlorexidine incolore</c:v>
                </c:pt>
                <c:pt idx="15">
                  <c:v>Perfusions préparées à l'avance</c:v>
                </c:pt>
                <c:pt idx="16">
                  <c:v>Non respect temps opératoire : redon présent</c:v>
                </c:pt>
              </c:strCache>
            </c:strRef>
          </c:cat>
          <c:val>
            <c:numRef>
              <c:f>'Graph ordre décroissant'!$D$2:$D$18</c:f>
              <c:numCache>
                <c:formatCode>0%</c:formatCode>
                <c:ptCount val="17"/>
                <c:pt idx="0">
                  <c:v>0.9642857142857143</c:v>
                </c:pt>
                <c:pt idx="1">
                  <c:v>0.76785714285714302</c:v>
                </c:pt>
                <c:pt idx="2">
                  <c:v>0.8392857142857143</c:v>
                </c:pt>
                <c:pt idx="3">
                  <c:v>0.7142857142857143</c:v>
                </c:pt>
                <c:pt idx="4">
                  <c:v>0.6607142857142857</c:v>
                </c:pt>
                <c:pt idx="5">
                  <c:v>0.5</c:v>
                </c:pt>
                <c:pt idx="6">
                  <c:v>0.4107142857142857</c:v>
                </c:pt>
                <c:pt idx="7">
                  <c:v>0.42857142857142855</c:v>
                </c:pt>
                <c:pt idx="8">
                  <c:v>0.6071428571428571</c:v>
                </c:pt>
                <c:pt idx="9">
                  <c:v>0.4642857142857143</c:v>
                </c:pt>
                <c:pt idx="10">
                  <c:v>0.125</c:v>
                </c:pt>
                <c:pt idx="11">
                  <c:v>0.23214285714285715</c:v>
                </c:pt>
                <c:pt idx="12">
                  <c:v>0.30357142857142855</c:v>
                </c:pt>
                <c:pt idx="13">
                  <c:v>0.2857142857142857</c:v>
                </c:pt>
                <c:pt idx="14">
                  <c:v>0.23214285714285715</c:v>
                </c:pt>
                <c:pt idx="15">
                  <c:v>0.23214285714285715</c:v>
                </c:pt>
                <c:pt idx="16">
                  <c:v>0.23214285714285715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05376"/>
        <c:axId val="94406912"/>
      </c:barChart>
      <c:catAx>
        <c:axId val="944053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94406912"/>
        <c:crosses val="autoZero"/>
        <c:auto val="1"/>
        <c:lblAlgn val="ctr"/>
        <c:lblOffset val="100"/>
        <c:noMultiLvlLbl val="0"/>
      </c:catAx>
      <c:valAx>
        <c:axId val="94406912"/>
        <c:scaling>
          <c:orientation val="minMax"/>
          <c:max val="1"/>
        </c:scaling>
        <c:delete val="0"/>
        <c:axPos val="t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944053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D58F7D6-1639-4902-83ED-7D77EAD81D40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6042892-E70A-4DC9-838D-F83FCC1C16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47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891D0E-D82C-435A-884A-F67B680D7B6A}" type="datetimeFigureOut">
              <a:rPr lang="fr-FR"/>
              <a:pPr>
                <a:defRPr/>
              </a:pPr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7B9C1AD-46EB-454D-AEA4-8FE1082750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5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fr-FR" sz="2200" b="1" dirty="0"/>
              <a:t>241</a:t>
            </a:r>
            <a:r>
              <a:rPr lang="fr-FR" altLang="fr-FR" sz="2200" dirty="0"/>
              <a:t> participants dont :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153 soignants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2200" dirty="0"/>
              <a:t>56 personnels de bloc dont 21 IBODE et 17 IADE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9C1AD-46EB-454D-AEA4-8FE1082750A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39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Peu de différence si que les médicaux + paramédicaux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9C1AD-46EB-454D-AEA4-8FE1082750A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432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Non chronophage pour les participants </a:t>
            </a:r>
          </a:p>
          <a:p>
            <a:r>
              <a:rPr lang="fr-FR" dirty="0" smtClean="0"/>
              <a:t>En perspective </a:t>
            </a:r>
            <a:r>
              <a:rPr lang="fr-FR" dirty="0" smtClean="0">
                <a:sym typeface="Wingdings" panose="05000000000000000000" pitchFamily="2" charset="2"/>
              </a:rPr>
              <a:t> reproduire cette action dans</a:t>
            </a:r>
            <a:r>
              <a:rPr lang="fr-FR" baseline="0" dirty="0" smtClean="0">
                <a:sym typeface="Wingdings" panose="05000000000000000000" pitchFamily="2" charset="2"/>
              </a:rPr>
              <a:t> une salle de bloc 3 fois par an + filmer un professionnel en situation et utiliser le film en formation continue avec débriefing pour les </a:t>
            </a:r>
            <a:r>
              <a:rPr lang="fr-FR" baseline="0" dirty="0" err="1" smtClean="0">
                <a:sym typeface="Wingdings" panose="05000000000000000000" pitchFamily="2" charset="2"/>
              </a:rPr>
              <a:t>nx</a:t>
            </a:r>
            <a:r>
              <a:rPr lang="fr-FR" baseline="0" dirty="0" smtClean="0">
                <a:sym typeface="Wingdings" panose="05000000000000000000" pitchFamily="2" charset="2"/>
              </a:rPr>
              <a:t> arrivants au bloc </a:t>
            </a:r>
          </a:p>
          <a:p>
            <a:r>
              <a:rPr lang="fr-FR" baseline="0" dirty="0" smtClean="0">
                <a:sym typeface="Wingdings" panose="05000000000000000000" pitchFamily="2" charset="2"/>
              </a:rPr>
              <a:t>Remettre photos de fin </a:t>
            </a:r>
          </a:p>
          <a:p>
            <a:endParaRPr lang="fr-FR" baseline="0" dirty="0" smtClean="0">
              <a:sym typeface="Wingdings" panose="05000000000000000000" pitchFamily="2" charset="2"/>
            </a:endParaRPr>
          </a:p>
          <a:p>
            <a:pPr defTabSz="9904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Chronophage</a:t>
            </a:r>
            <a:r>
              <a:rPr lang="fr-FR" baseline="0" dirty="0" smtClean="0"/>
              <a:t> dans préparation /mise en œuvre mais permet d’ auditer plusieurs domaines/enseignement par petits groupes = moins chronophage que s’il avait fallu mener toutes ces actions séparément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B9C1AD-46EB-454D-AEA4-8FE1082750A7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27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E5213-FDC4-4D56-9B62-FAF39B90743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63" y="404813"/>
            <a:ext cx="30241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5163" y="404813"/>
            <a:ext cx="30241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5709" y="2130425"/>
            <a:ext cx="7772400" cy="1470025"/>
          </a:xfrm>
        </p:spPr>
        <p:txBody>
          <a:bodyPr rtlCol="0" anchor="b">
            <a:normAutofit/>
          </a:bodyPr>
          <a:lstStyle>
            <a:lvl1pPr>
              <a:defRPr lang="fr-FR" sz="3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5709" y="3717032"/>
            <a:ext cx="6400800" cy="50405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pour une image  12"/>
          <p:cNvSpPr>
            <a:spLocks noGrp="1"/>
          </p:cNvSpPr>
          <p:nvPr>
            <p:ph type="pic" sz="quarter" idx="13"/>
          </p:nvPr>
        </p:nvSpPr>
        <p:spPr>
          <a:xfrm>
            <a:off x="7379468" y="548407"/>
            <a:ext cx="1296988" cy="1223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665709" y="5229200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7A7A-B0E4-4667-8CDF-6ADA72C83D5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D485-26B6-4C42-B588-EC1720B3D336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66124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4608512" cy="288032"/>
          </a:xfrm>
        </p:spPr>
        <p:txBody>
          <a:bodyPr anchor="t">
            <a:normAutofit/>
          </a:bodyPr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45B3-B6AF-4F70-84FB-CDB55F7171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8435-EC33-47E6-968E-6BC31696D0BD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gnature-votre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60575"/>
            <a:ext cx="5473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339975" y="5444133"/>
            <a:ext cx="4464050" cy="86518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global_microsc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8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95288"/>
            <a:ext cx="30241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ous-titre 2"/>
          <p:cNvSpPr txBox="1">
            <a:spLocks/>
          </p:cNvSpPr>
          <p:nvPr userDrawn="1"/>
        </p:nvSpPr>
        <p:spPr>
          <a:xfrm>
            <a:off x="3419475" y="5732463"/>
            <a:ext cx="5761038" cy="50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b="0" dirty="0" smtClean="0">
              <a:solidFill>
                <a:srgbClr val="020E16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1412776"/>
            <a:ext cx="2704616" cy="431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46741" y="2924944"/>
            <a:ext cx="5472608" cy="13681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3446741" y="4437856"/>
            <a:ext cx="3673475" cy="719137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global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5288"/>
            <a:ext cx="30241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19872" y="2911497"/>
            <a:ext cx="5526396" cy="1368152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0"/>
          </p:nvPr>
        </p:nvSpPr>
        <p:spPr>
          <a:xfrm>
            <a:off x="7379468" y="539051"/>
            <a:ext cx="1296988" cy="1223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3848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 baseline="0">
                <a:solidFill>
                  <a:srgbClr val="020E16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419872" y="4437112"/>
            <a:ext cx="5544616" cy="93610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3445200" y="5660032"/>
            <a:ext cx="1890712" cy="649288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7058025" y="4941888"/>
            <a:ext cx="1814513" cy="1150937"/>
            <a:chOff x="6813303" y="3861048"/>
            <a:chExt cx="999057" cy="634429"/>
          </a:xfrm>
        </p:grpSpPr>
        <p:sp>
          <p:nvSpPr>
            <p:cNvPr id="5" name="Rectangle 8"/>
            <p:cNvSpPr/>
            <p:nvPr userDrawn="1"/>
          </p:nvSpPr>
          <p:spPr>
            <a:xfrm>
              <a:off x="7677754" y="4360715"/>
              <a:ext cx="134606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7112233" y="4231204"/>
              <a:ext cx="135480" cy="13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7539652" y="4220703"/>
              <a:ext cx="135480" cy="13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8" name="Rectangle 11"/>
            <p:cNvSpPr/>
            <p:nvPr userDrawn="1"/>
          </p:nvSpPr>
          <p:spPr>
            <a:xfrm>
              <a:off x="6813303" y="3880300"/>
              <a:ext cx="134606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9" name="Rectangle 13"/>
            <p:cNvSpPr/>
            <p:nvPr userDrawn="1"/>
          </p:nvSpPr>
          <p:spPr>
            <a:xfrm>
              <a:off x="6947909" y="4014186"/>
              <a:ext cx="135480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0" name="Rectangle 14"/>
            <p:cNvSpPr/>
            <p:nvPr userDrawn="1"/>
          </p:nvSpPr>
          <p:spPr>
            <a:xfrm>
              <a:off x="7606954" y="3861048"/>
              <a:ext cx="135480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1" name="Rectangle 15"/>
            <p:cNvSpPr/>
            <p:nvPr userDrawn="1"/>
          </p:nvSpPr>
          <p:spPr>
            <a:xfrm>
              <a:off x="7274810" y="3976558"/>
              <a:ext cx="135480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grpSp>
        <p:nvGrpSpPr>
          <p:cNvPr id="12" name="Groupe 16"/>
          <p:cNvGrpSpPr>
            <a:grpSpLocks/>
          </p:cNvGrpSpPr>
          <p:nvPr userDrawn="1"/>
        </p:nvGrpSpPr>
        <p:grpSpPr bwMode="auto">
          <a:xfrm>
            <a:off x="7058025" y="4941888"/>
            <a:ext cx="1814513" cy="1150937"/>
            <a:chOff x="6813303" y="3861048"/>
            <a:chExt cx="999057" cy="634429"/>
          </a:xfrm>
        </p:grpSpPr>
        <p:sp>
          <p:nvSpPr>
            <p:cNvPr id="13" name="Rectangle 17"/>
            <p:cNvSpPr/>
            <p:nvPr userDrawn="1"/>
          </p:nvSpPr>
          <p:spPr>
            <a:xfrm>
              <a:off x="7677754" y="4360715"/>
              <a:ext cx="134606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4" name="Rectangle 18"/>
            <p:cNvSpPr/>
            <p:nvPr userDrawn="1"/>
          </p:nvSpPr>
          <p:spPr>
            <a:xfrm>
              <a:off x="7112233" y="4231204"/>
              <a:ext cx="135480" cy="13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5" name="Rectangle 19"/>
            <p:cNvSpPr/>
            <p:nvPr userDrawn="1"/>
          </p:nvSpPr>
          <p:spPr>
            <a:xfrm>
              <a:off x="7539652" y="4220703"/>
              <a:ext cx="135480" cy="1356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6" name="Rectangle 20"/>
            <p:cNvSpPr/>
            <p:nvPr userDrawn="1"/>
          </p:nvSpPr>
          <p:spPr>
            <a:xfrm>
              <a:off x="6813303" y="3880300"/>
              <a:ext cx="134606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7" name="Rectangle 21"/>
            <p:cNvSpPr/>
            <p:nvPr userDrawn="1"/>
          </p:nvSpPr>
          <p:spPr>
            <a:xfrm>
              <a:off x="7606954" y="3861048"/>
              <a:ext cx="135480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  <p:sp>
          <p:nvSpPr>
            <p:cNvPr id="18" name="Rectangle 22"/>
            <p:cNvSpPr/>
            <p:nvPr userDrawn="1"/>
          </p:nvSpPr>
          <p:spPr>
            <a:xfrm>
              <a:off x="7274810" y="3976558"/>
              <a:ext cx="135480" cy="1347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b="1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772400" cy="1362075"/>
          </a:xfrm>
        </p:spPr>
        <p:txBody>
          <a:bodyPr rtlCol="0" anchor="b">
            <a:normAutofit/>
          </a:bodyPr>
          <a:lstStyle>
            <a:lvl1pPr>
              <a:defRPr lang="fr-FR" sz="3200" u="none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5040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51DBF-5FCA-48AF-B3F9-1E738214305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309A-3ED3-4C7D-BDD8-E72CE1BDDEEF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06345-EF98-434D-9D35-5BB60D1EE37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31210-0541-4039-BA13-E204D984D222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49B5-C472-45E5-B347-93D9C0B53CF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9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EDED-C6D9-49DC-B8DD-F9CEEAF38C32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8C57-BD2B-46B0-9AAF-F89BD4D2E82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5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57349-54C3-4C1A-8646-F262392CCE93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ADA8-F36A-43F4-B9A7-CF2E53D8BC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Espace réservé de la dat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E8CA-923F-4280-8226-C65E47D9AA1F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9750" y="1397000"/>
            <a:ext cx="8135938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539750" y="65976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1029" name="Imag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78850" y="6354763"/>
            <a:ext cx="430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101013" y="6592888"/>
            <a:ext cx="528637" cy="2921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23A2CB-D5B3-4CD7-A79D-4069FABF9E9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>
          <a:xfrm>
            <a:off x="5292725" y="6597650"/>
            <a:ext cx="2133600" cy="360363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F3B38-FD44-4FF5-99E1-6FCD24589E69}" type="datetimeFigureOut">
              <a:rPr lang="fr-FR"/>
              <a:pPr>
                <a:defRPr/>
              </a:pPr>
              <a:t>19/05/2016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6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374BC"/>
        </a:buClr>
        <a:buSzPct val="50000"/>
        <a:buFont typeface="Wingdings" pitchFamily="2" charset="2"/>
        <a:buChar char="n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539552" y="2276475"/>
            <a:ext cx="7704856" cy="23320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smtClean="0"/>
              <a:t>Le « BLOC </a:t>
            </a:r>
            <a:r>
              <a:rPr lang="fr-FR" sz="2800" dirty="0"/>
              <a:t>DES </a:t>
            </a:r>
            <a:r>
              <a:rPr lang="fr-FR" sz="2800" dirty="0" smtClean="0"/>
              <a:t>ERREURS »</a:t>
            </a:r>
            <a:r>
              <a:rPr lang="fr-FR" dirty="0"/>
              <a:t> </a:t>
            </a:r>
            <a:r>
              <a:rPr sz="1600" dirty="0" smtClean="0"/>
              <a:t>Semaine de la sécurité patient 2015</a:t>
            </a:r>
            <a:br>
              <a:rPr sz="1600" dirty="0" smtClean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E. </a:t>
            </a:r>
            <a:r>
              <a:rPr lang="fr-FR" sz="1600" dirty="0" smtClean="0"/>
              <a:t>BERGUE - M.PERARD - I.SCHOENFELDER</a:t>
            </a:r>
            <a:r>
              <a:rPr lang="fr-FR" sz="1600" dirty="0"/>
              <a:t/>
            </a:r>
            <a:br>
              <a:rPr lang="fr-FR" sz="1600" dirty="0"/>
            </a:br>
            <a:r>
              <a:rPr sz="1600" dirty="0" smtClean="0"/>
              <a:t/>
            </a:r>
            <a:br>
              <a:rPr sz="1600" dirty="0" smtClean="0"/>
            </a:br>
            <a:endParaRPr sz="1600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4176464" cy="864096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SHEIP – UHE et CELLULE QUALITE Groupement Hospitalier 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Hospices Civils de Lyon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51520" y="116632"/>
            <a:ext cx="871296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Mise en œuvre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02920"/>
            <a:ext cx="696118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2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0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 Détection des erreurs par tous</a:t>
            </a:r>
            <a:endParaRPr 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566B-BC10-40FC-B2AE-971EDB9F10B4}" type="slidenum">
              <a:rPr lang="fr-FR" altLang="fr-FR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fr-FR" smtClean="0">
              <a:solidFill>
                <a:schemeClr val="accent1"/>
              </a:solidFill>
            </a:endParaRP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26157"/>
              </p:ext>
            </p:extLst>
          </p:nvPr>
        </p:nvGraphicFramePr>
        <p:xfrm>
          <a:off x="-756592" y="836712"/>
          <a:ext cx="10039350" cy="57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6588224" y="4437112"/>
            <a:ext cx="1944216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5,4 erreurs </a:t>
            </a:r>
            <a:r>
              <a:rPr lang="fr-FR" sz="1600" dirty="0" smtClean="0">
                <a:solidFill>
                  <a:schemeClr val="tx1"/>
                </a:solidFill>
              </a:rPr>
              <a:t>retrouvées en moyenne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436578"/>
              </p:ext>
            </p:extLst>
          </p:nvPr>
        </p:nvGraphicFramePr>
        <p:xfrm>
          <a:off x="-1116632" y="908720"/>
          <a:ext cx="113506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09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 </a:t>
            </a:r>
            <a:r>
              <a:rPr lang="fr-FR" dirty="0"/>
              <a:t>Détection des </a:t>
            </a:r>
            <a:r>
              <a:rPr lang="fr-FR" dirty="0" smtClean="0"/>
              <a:t>erreurs :  tous / bloc</a:t>
            </a:r>
            <a:endParaRPr lang="fr-FR" dirty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D3566B-BC10-40FC-B2AE-971EDB9F10B4}" type="slidenum">
              <a:rPr lang="fr-FR" altLang="fr-FR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altLang="fr-FR" smtClean="0">
              <a:solidFill>
                <a:schemeClr val="accent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6732240" y="4869160"/>
            <a:ext cx="1944216" cy="86409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Bloc : 8 erreurs </a:t>
            </a:r>
            <a:r>
              <a:rPr lang="fr-FR" sz="1600" dirty="0" smtClean="0">
                <a:solidFill>
                  <a:schemeClr val="tx1"/>
                </a:solidFill>
              </a:rPr>
              <a:t>retrouvées en moyenne</a:t>
            </a:r>
            <a:endParaRPr lang="fr-FR" sz="1600" dirty="0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100392" y="476672"/>
            <a:ext cx="778422" cy="584775"/>
            <a:chOff x="395536" y="1292044"/>
            <a:chExt cx="778422" cy="584775"/>
          </a:xfrm>
        </p:grpSpPr>
        <p:sp>
          <p:nvSpPr>
            <p:cNvPr id="3" name="ZoneTexte 2"/>
            <p:cNvSpPr txBox="1"/>
            <p:nvPr/>
          </p:nvSpPr>
          <p:spPr>
            <a:xfrm>
              <a:off x="611560" y="1292044"/>
              <a:ext cx="5623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Tous</a:t>
              </a:r>
            </a:p>
            <a:p>
              <a:r>
                <a:rPr lang="fr-FR" sz="1600" dirty="0" smtClean="0"/>
                <a:t>Bloc</a:t>
              </a:r>
              <a:endParaRPr lang="fr-FR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536" y="1628800"/>
              <a:ext cx="216024" cy="1207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36" y="1412776"/>
              <a:ext cx="216024" cy="12073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839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23850" y="273844"/>
            <a:ext cx="8640638" cy="85090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Exemples d’</a:t>
            </a:r>
            <a:r>
              <a:rPr lang="fr-FR" altLang="fr-FR" dirty="0"/>
              <a:t>a</a:t>
            </a:r>
            <a:r>
              <a:rPr lang="fr-FR" altLang="fr-FR" dirty="0" smtClean="0"/>
              <a:t>xes d’amélioration identifiés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9A4376-F42F-4E9A-9317-336DEA5ACB50}" type="slidenum">
              <a:rPr lang="fr-FR" altLang="fr-FR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altLang="fr-FR" smtClean="0">
              <a:solidFill>
                <a:schemeClr val="accent1"/>
              </a:solidFill>
            </a:endParaRPr>
          </a:p>
        </p:txBody>
      </p:sp>
      <p:sp>
        <p:nvSpPr>
          <p:cNvPr id="15364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074"/>
            <a:ext cx="8568952" cy="3385046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fr-FR" altLang="fr-FR" sz="1800" dirty="0" smtClean="0"/>
          </a:p>
          <a:p>
            <a:pPr eaLnBrk="1" hangingPunct="1">
              <a:defRPr/>
            </a:pPr>
            <a:r>
              <a:rPr lang="fr-FR" altLang="fr-FR" sz="1800" b="1" dirty="0" smtClean="0"/>
              <a:t>Pour tous les soignants 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 err="1" smtClean="0"/>
              <a:t>Identitovigilance</a:t>
            </a:r>
            <a:r>
              <a:rPr lang="fr-FR" altLang="fr-FR" sz="1800" dirty="0" smtClean="0"/>
              <a:t> :  vérification des concordances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C</a:t>
            </a:r>
            <a:r>
              <a:rPr lang="fr-FR" altLang="fr-FR" sz="1800" dirty="0" smtClean="0"/>
              <a:t>ôté à opérer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/>
              <a:t>Identification des doses des préparations médicamenteuses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/>
              <a:t>Vérification bouteille O2</a:t>
            </a:r>
          </a:p>
          <a:p>
            <a:pPr marL="457200" lvl="1" indent="0" eaLnBrk="1" hangingPunct="1">
              <a:buNone/>
              <a:defRPr/>
            </a:pPr>
            <a:endParaRPr lang="fr-FR" altLang="fr-FR" sz="1800" dirty="0" smtClean="0"/>
          </a:p>
          <a:p>
            <a:pPr eaLnBrk="1" hangingPunct="1">
              <a:defRPr/>
            </a:pPr>
            <a:r>
              <a:rPr lang="fr-FR" altLang="fr-FR" sz="1800" b="1" dirty="0" smtClean="0"/>
              <a:t>Du </a:t>
            </a:r>
            <a:r>
              <a:rPr lang="fr-FR" altLang="fr-FR" sz="1800" b="1" dirty="0"/>
              <a:t>côté chirurgical :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Coté à opérer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Respect du temps check-list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Compte de </a:t>
            </a:r>
            <a:r>
              <a:rPr lang="fr-FR" altLang="fr-FR" sz="1800" dirty="0" smtClean="0"/>
              <a:t>compresses</a:t>
            </a:r>
          </a:p>
          <a:p>
            <a:pPr marL="457200" lvl="1" indent="0" eaLnBrk="1" hangingPunct="1">
              <a:buClr>
                <a:srgbClr val="00B0F0"/>
              </a:buClr>
              <a:buNone/>
              <a:defRPr/>
            </a:pPr>
            <a:endParaRPr lang="fr-FR" altLang="fr-FR" sz="1800" dirty="0"/>
          </a:p>
          <a:p>
            <a:pPr eaLnBrk="1" hangingPunct="1">
              <a:defRPr/>
            </a:pPr>
            <a:r>
              <a:rPr lang="fr-FR" altLang="fr-FR" sz="1800" b="1" dirty="0" smtClean="0"/>
              <a:t>Du </a:t>
            </a:r>
            <a:r>
              <a:rPr lang="fr-FR" altLang="fr-FR" sz="1800" b="1" dirty="0"/>
              <a:t>côté anesthésie 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/>
              <a:t>Détermination du groupe ABO RH et RAI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 smtClean="0"/>
              <a:t>Marquage </a:t>
            </a:r>
            <a:r>
              <a:rPr lang="fr-FR" altLang="fr-FR" sz="1800" dirty="0"/>
              <a:t>des </a:t>
            </a:r>
            <a:r>
              <a:rPr lang="fr-FR" altLang="fr-FR" sz="1800" dirty="0" smtClean="0"/>
              <a:t>dilutions </a:t>
            </a:r>
            <a:r>
              <a:rPr lang="fr-FR" altLang="fr-FR" sz="1800" dirty="0"/>
              <a:t>des préparations médicamenteuses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fr-FR" altLang="fr-FR" sz="1800" dirty="0"/>
              <a:t>Préparation extemporanée des perfusions</a:t>
            </a:r>
          </a:p>
          <a:p>
            <a:pPr lvl="1" eaLnBrk="1" hangingPunct="1"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endParaRPr lang="fr-FR" altLang="fr-FR" sz="1800" dirty="0"/>
          </a:p>
          <a:p>
            <a:pPr eaLnBrk="1" hangingPunct="1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fr-FR" altLang="fr-FR" sz="1800" dirty="0" smtClean="0"/>
          </a:p>
          <a:p>
            <a:pPr marL="0" indent="0" eaLnBrk="1" hangingPunct="1">
              <a:buNone/>
              <a:defRPr/>
            </a:pPr>
            <a:endParaRPr lang="fr-FR" altLang="fr-F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2" t="55264" r="42498" b="29383"/>
          <a:stretch/>
        </p:blipFill>
        <p:spPr bwMode="auto">
          <a:xfrm rot="21270483">
            <a:off x="7208147" y="612183"/>
            <a:ext cx="1374169" cy="9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39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Conclusion</a:t>
            </a:r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93B3B6-2302-4466-A6DA-E9DC3F67B976}" type="slidenum">
              <a:rPr lang="fr-FR" altLang="fr-FR" smtClean="0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altLang="fr-FR" smtClean="0">
              <a:solidFill>
                <a:schemeClr val="accent1"/>
              </a:solidFill>
            </a:endParaRPr>
          </a:p>
        </p:txBody>
      </p:sp>
      <p:sp>
        <p:nvSpPr>
          <p:cNvPr id="15364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4840288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fr-FR" sz="2200" dirty="0"/>
          </a:p>
          <a:p>
            <a:pPr algn="just"/>
            <a:r>
              <a:rPr lang="fr-FR" sz="2200" b="1" dirty="0"/>
              <a:t> </a:t>
            </a:r>
            <a:r>
              <a:rPr lang="fr-FR" sz="2200" b="1" dirty="0" smtClean="0"/>
              <a:t>Outil « multifonction » et efficient : évaluation, formation </a:t>
            </a:r>
          </a:p>
          <a:p>
            <a:pPr marL="0" indent="0" algn="just">
              <a:buNone/>
            </a:pPr>
            <a:endParaRPr lang="fr-FR" sz="800" b="1" dirty="0" smtClean="0"/>
          </a:p>
          <a:p>
            <a:pPr algn="just"/>
            <a:r>
              <a:rPr lang="fr-FR" sz="2200" b="1" dirty="0" smtClean="0"/>
              <a:t>Décloisonnement </a:t>
            </a:r>
            <a:r>
              <a:rPr lang="fr-FR" sz="2200" b="1" dirty="0"/>
              <a:t>entre les professionnels des unités de soins et du bloc opératoire</a:t>
            </a:r>
            <a:r>
              <a:rPr lang="fr-FR" sz="2200" dirty="0"/>
              <a:t> : </a:t>
            </a:r>
            <a:r>
              <a:rPr lang="fr-FR" sz="2200" dirty="0" smtClean="0"/>
              <a:t>mesure  de l’impact </a:t>
            </a:r>
            <a:r>
              <a:rPr lang="fr-FR" sz="2200" dirty="0"/>
              <a:t>réciproque entre ces deux types de services pour la sécurité des soins</a:t>
            </a:r>
            <a:r>
              <a:rPr lang="fr-FR" sz="2200" dirty="0" smtClean="0"/>
              <a:t>.</a:t>
            </a:r>
          </a:p>
          <a:p>
            <a:pPr algn="just"/>
            <a:r>
              <a:rPr lang="fr-FR" sz="2200" dirty="0" smtClean="0"/>
              <a:t>Méthode permettant de fédérer toutes les ressources d’un établissement de santé autour d’un projet</a:t>
            </a:r>
          </a:p>
          <a:p>
            <a:pPr marL="0" indent="0" algn="just">
              <a:buNone/>
            </a:pPr>
            <a:endParaRPr lang="fr-FR" sz="800" dirty="0" smtClean="0"/>
          </a:p>
          <a:p>
            <a:pPr lvl="0" algn="just"/>
            <a:r>
              <a:rPr lang="fr-FR" sz="2200" b="1" dirty="0"/>
              <a:t>Satisfaction des participants : </a:t>
            </a:r>
            <a:r>
              <a:rPr lang="fr-FR" sz="2200" dirty="0" smtClean="0"/>
              <a:t>99</a:t>
            </a:r>
            <a:r>
              <a:rPr lang="fr-FR" sz="2200" dirty="0"/>
              <a:t>% des répondants </a:t>
            </a:r>
            <a:r>
              <a:rPr lang="fr-FR" sz="2200" dirty="0" smtClean="0"/>
              <a:t>sont</a:t>
            </a:r>
          </a:p>
          <a:p>
            <a:pPr lvl="1" algn="just"/>
            <a:r>
              <a:rPr lang="fr-FR" sz="2200" dirty="0" smtClean="0"/>
              <a:t>satisfaits  </a:t>
            </a:r>
          </a:p>
          <a:p>
            <a:pPr lvl="1" algn="just"/>
            <a:r>
              <a:rPr lang="fr-FR" sz="2200" dirty="0" smtClean="0"/>
              <a:t>souhaitent </a:t>
            </a:r>
            <a:r>
              <a:rPr lang="fr-FR" sz="2200" dirty="0"/>
              <a:t>renouveler l’expérience </a:t>
            </a:r>
            <a:endParaRPr lang="fr-FR" sz="2200" dirty="0" smtClean="0"/>
          </a:p>
          <a:p>
            <a:pPr lvl="1" algn="just"/>
            <a:r>
              <a:rPr lang="fr-FR" sz="2200" dirty="0" smtClean="0"/>
              <a:t>pensent </a:t>
            </a:r>
            <a:r>
              <a:rPr lang="fr-FR" sz="2200" dirty="0"/>
              <a:t>qu’il est intéressant de l'intégrer dans les outils de formation </a:t>
            </a:r>
            <a:r>
              <a:rPr lang="fr-FR" sz="2200" dirty="0" smtClean="0"/>
              <a:t>continue</a:t>
            </a:r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104"/>
            <a:ext cx="360040" cy="36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MTEBUQExASFRASGBAYEBgQFRURGBUQFRUYFhUYFRUYHSggGBolGxUWITEtJykrLi4uFx8zODUsNygtLisBCgoKDg0OGxAQGi8kHSY3LDQtMzE3LjgwNy03LzI3OCsrLjctKy0wLysrNzctLSstKysrKystLS0tLSstNzcrN//AABEIAQMAwgMBIgACEQEDEQH/xAAcAAEAAQUBAQAAAAAAAAAAAAAABQIDBAYHAQj/xAA+EAACAQIEAwQIAwUIAwAAAAABAgADEQQSITEFE0EGIlFhFDJScXKBkaFCscEHIzOS4RVDU2KistHwFjXS/8QAGgEBAAIDAQAAAAAAAAAAAAAAAAIEAQMFBv/EAB4RAQACAgMBAQEAAAAAAAAAAAABAgMRBBIhUUEy/9oADAMBAAIRAxEAPwDuMREBERAREQEREBERAREQEREBERAREQEREBERAREQEREBERAREQEREBERAREQEpZwJRXq5Rf6SOev5wJHnierVEiedArQJqJhYPE37p+UzYCIiAiIgIiICIiAiIgIiICIiAiIgIiICIiBDcSxXft4fnMBq8xsZiLu3vb85imvAkDXjnyN58CtAl6WIsb+E2Oi+ZQ3iBNJWtNr4M96Kn3j7wM6IiAiIgIiICIiAiIgIiICIiAiIgIiICIiBoHEmy1XXwZvzmEa0lO2WHyVs/4ag/1DQ/pNbarAzubPRVkfzp6K0CTSrN44AtsOnnc/Umc9wd3dUXVmIA95nT8PSCoqDZQAPkLQLkREBERAREQEREBERAREQEREBERAREQERECP45w0V6RpnRt0Pgw/7acqxtJ6bmm6lXXcH/uonYK+IVBdjNT7UiliF/huKq+q2g06g66iBoXNgVTJX+xfMyS4BgqdGsKlRC+X1QLGzdDY7wJvsbwFqY59UWcjuKfwqep8zNsmFg+JU6mgJB8GFjM2AiIgJabEqGCFhmOwkV2h40KACj1yL+4TVeDipXxC1mbLSVgS7mwOU+qt9zA6JEsU8WjGwcH3G8vwEREBERAREQEREBERAREQExsXigg8+k9xeJyDzmu4zF7kmBVisSSSSZhtWEj8Vjx4zBGNu1oGwBAZ5ypjYatpM1WgY+IqZLN5ye4RxgOArHvdD4zWeNj90T7Nj9N5F4HG26wOpxNTwvaFlS2h8L9JZxPHnYEZrA+GkCJ7S1ObXc37t7D4RpI1RlAFzYaLrsPLwmbiWBMxXEDN4Xj2W2uxnSVOk5RwzDPVxCUl/EQX8kG5nV1ED2IiAiIgIiICIiAiIgJ4xsLz2Y2LqaZfHf3QIzHVtyZpPFcexqctAWJ9UKCSfkJtnFkYqcou3QeJkhwLgy0EuQDWbV2tc38AegEDUuF9kK9WzVm5SHoNXPy2WR78NFLE1KYJIRiFzanLuPznUXYAEnQDf3TQa55lZ6tvXYke7YfYQFGnMymJRSSXCYFrFpmUqfxAj6i0hcd2YxVDvBebTHWlcm3mu/0vJeu+k3ej6o9w/KBx/wDtMAef6zMwXD8VX/h0my+0/cX6nf5TpzcNol+YaNPP7WRb/W0ybQNBpdksWNzR/nb/AOZnUuxjH+JXA8RTW/3b/ibjECP4Twelh1tTXU+szas3vMkIiAiIgIiICIiAiIgeXns1Hj/bVMNiORyi2UKXN7WJ1sPPb6zPwHa/C1At6oRm6Ppr4Zto23Tx8kV7a8SXEccKdh1a8wDiwesxe1dXvUzfQhrfUSC9JI2MNKbrYoXtfWbBga2emreI1940M5q+K/eBgehzW8b2H5fedC4CD6NTvuVv/Nr+sDE7UYrLTWmP7w6/Ctr/AKSEw9LSZvbI2ekelnHz7swsFUvAvulphVKsl1pgia5xik1J/FG9U+fgfOBcepedBpCygeAE5pw056qL7TIPuJ00QPYiICIiAiIgIiICIiAiIgJS7WFzsN5VITtjjuTgqz3sSpVfifuj84SpXtaK/XHeNY3nYirV9t3I+G/d+1pjpVI2mNPUuSFG5IA95kXqIiKxpJ0+IvYLnNlvlBuVF/AdJn4fizbMvzBuD7jPO0HCKdGmKiswN1XKdQTbUg9NpBrVI2MKU4MPJjtXxtVKk7ZAqMc7G9gTYsRYHwnWqCZVC+yAPoLTifA+0tXDMWU7gAg3I/lva833C9vKKutKuVUsqsHp3K2PtAi6n6zO3OzcLJSfPU52m4ca1Ahf4i95PMjcfMXmk8OxmtjoRvfoZ0jD1ldQ6sGVgCpXUEHqDNJ7d4VKdRKqaVHvzANja2tvGZU0lha95dxuEWrTKHY7HwPQia1wniN9LzZMPX0gRHY/hzDFNnH8EG/xHRftczfJF8NqjORpdvuR/SSkBERAREQEREBERAREQEREBOfftax1qVKgDq7F2+FBYfdvtOgGcY/aRjuZj3XpSCoPfbMfu32iVzgU7Zon561qmmZgvtED6m06C/DKRKMaa5qeXKw0Pd2vbcTnRm29jGco+Z2NMFQgbWxsSbHfqJGHQ59bde8TrSrtdg6tQIUUsiZiwXU36G3UWvNSm90ePUGZ1z2anmuG7t8u+U9dpolSqWZnO7FifmbxLHAtfr0mNaC0j2JJNtSdB7+ky8Q1lMzexOA5+Pw9O3dDh3+FO8fyA+cL97dazb47xwHB8nC0aP8AhogPxAa/e80ntxic1cr0QBfnufznQK1UIpc6BQSZyXitfPUZjuxJPzknlpnc7WOGk81R0Jm5U2sJqPCV/fL5X/KbSp0hhmYCuecnxATbZp/BUzYhPLMfoP6zcICIiAiIgIiICIiAiIgIiIHhmk9rOwSYhmr0n5ddtWDao58+qn3fSbvENmPJbHbtWXz7xPhFbDPkrUyh6HdW+FtjM7g/HRRpmkUP4irLr3j7Qna8bgqdVDTqorodw4DD7zn3aH9nJF3wjXH+HUP+x/0P1mNOlXl489embxzfl333Op98rCzLq4ZqbmnURkcbqwsRLvJEw6sa14hcc2wm+fsZ4fmr1sQdqaCmvxOQx+yj6zn+Me9Q+AnYv2bImG4atRzZq7PU8yDZV/0qIhT59+uGY+pLtpxHKgog6tq/u6Cc/qvcyT47jjUqM56nTyHQSJpIWYKBdmIAHiToJJwEjwekS5cDuroT5nYfYzYF2mQuCWii4cWuljVPtVSNfkNAJep01G8C92ZUZ3qHZQBc+Zv+knxjEvvNaSqqAgbE3I85j4jigH4oG6xMThVfPRR/aEy4CIiAiIgIiICIiAiIgInhMpzQK4lstPM8DC4xwWjiVy1aYb2Tsyn/ACsNRNB4t2ErU2vSbmUtenfUeaj1/lb3TpZqTzPDfi5OTF/Mvnv/AMSxpqZfRa1mawYoQLE2zHw8Z03juDahyqf90tOmlPwGRbEe/S/zm78yYvEsKlamabbHY9VboRCWflWzRET+OWYtTebD2C4Xnqmuw7tLRfOof+B+YmLWwZpuabjvD6EdCPKSHCOJtQuFsVJuQR18oVlXE8Li+fUyYdmUsxVsygFSbjUnwheEY9t1pJ8T3/2gzb8Lig6K4/EJd5kDTl7H4hvXxaL45ELfckSQwPYughDVGesR7Zsv8o3+c2HmT3PAuKABYaAbW8J7LWee54FyJbzRmgXIlAae3gVREQEREBPDPZ4YFt2lhqsu1FllqMC01eUHEy4cNKDg4FtsVLbYyXzgpScBAxmxrdJYqY6p0A+ckPQJUMBA1nigq1QLolx6rAkEf0kYvDsR4L77zehgBPfQBAisFiGVFS2igDeZa4s+EyfQJ76DAsriTLgrmVDBSsYWBSKplQqS4uHlQowLYeVCpK+TPBSgFeXEaUinK1WBcE9ngnsBERAREQPLRaexAgKXEMQ4rOoolaNSsmUhwzLT/wA2awNvKZ1PitLJTdmCc1SyBtNAAW+l5FcJwTVfSV5zrTOIxIZUC66i/eIuLg2mTjqKri8EgAyqMSFHgFpraBIPxKiFVzUAV75L3ubb2Xf7S1jOKU1oNXVgygHLbUF+gNttZjNUVMeWqEANSUUSxsNGOdQT12MwazBkx9RP4LL3SNjUFMhyPHpAkeGY8GkatWuhHdv3eWEYi+UE+tuPpM7C42nUuEcMRuNiPeDrIPidwMG5fJSUd9rBgrlAEJB08RfpeZNKlT54dsWKj5Ki2UICaZFzfJ0FrwM+nxSizZBVUsTYWOhbwB2JnuI4pRRirVVDD1gfw/Efw/OQmGxBoijTStRr0WdVRQBzACdwQbG2+0qxb8k16tLEUSCzNVpVRc5wLFQQb62sBaBM1MQeclMNTyursQc2c2tYrbS2ut4r8UooxRqqhha9ztfbMdl+cj+ZmxeGYrlLUapKn8N8pt8tpY4RiadPDVErMoqK1bnhrXYliRod7qRaBN4jGU0y53Vc18tzYGwudfdPMJjadS+RwxW2YDcX2uDrNfw9JgvD1qDvAvcN8BK39wt9JIp/7FvPDoT5nmkQMheNYcgEVks22/jbXw18ZkYrG06ds7hb7X3PuA1M1rBqP7HJsPVqn5io1j9pfqEjFKWrcoPRpikxVWBI9ZQW0B6+cCUx3ER6NUrUnViiuQRrZgNiP0l701Epo9R1XOF36sRfQdZC4mkgo4xlxAqu1MGpbKApysAe7pcgfaZOLpKRh2FdaVZEJpZwGVgVUNcEjy6wJfC4lKgzIwYA2Nuh8D4HUfWXrSM4FjWqCoGCXRyuel6jmw1F+o2kpAREQEREBERAREQKKdMC9gBckmwtcncnzg0wSGIFxfKSNRfex6SuIFFWkrCzKCPBgCPoYNJcuXKMtrWsLW8LSuW69ZUUuxsqgliegECrILWsLeHS3ulFLDovqoq33ygD8pCYnibPVw2VK1NXqH17KHTKbaAnyNjaSNfiYDlFp1KjLbPygCFv0JYgX8hrAykw6glgihjuQACfnDYdScxRSw2JAv8AWU4LFrVQOhuDcaixBBsQR0IMs4ziIpuKeR3qMCQtMAnKNCxzEAC+m8DKNMXDWGYbG2oB3sZ49BSQxVSw2JAJHuMxTxD92HFGsSSRlCgMCL3uCQANN7+EYTiQdzSKVKdQDNlqAAlb2uCpIP1gZbUwSCQCRtcXsfLwjli+awzWte2tvC/hIocfTI1QUqxRCwqEKLLlNiT3tRpfS8p4jxV1rUFRGenVDk5chzjJdQhZhYjc3toesCWFBcuTKuT2bC1j5bQ9JSMpUEeBAI+kwcdj9OWq1DWZb2phWZAdi12Cg/Pp1lfBaqGllTMOX3XFT1w43z+et4GUKChcuVcp3Fhb6T16CkZSqkeBAI+kuRApRABYAADYDQSqIgIiICIiAiIgIiICIiAkd2iwrVcLUpp65AyjxIINvna0kYga9isVzauFKU6gC1CXzIyhTkIsSR/SWVwy061bnDEBalRnpvRatlIa3dK0joRbqP0mzxAwODU0FM8tKiqWY/vc2ZibXbvm+vnMXjFOmais3PRwvdqUFc6E6qcoPhfUdZMxA1g1sRykzmqKZquHdF/e+jgfuyVAuLnewvtLmApj01WQVinKcZq3MNzmXbPqPtNjiBrmDpN6BiFytmPplhY3N81rDreeVFKDA1Sr5KSkVMqsxXNRCi6gX38pskQNaxFADEvVqCvyqy0irUWqrlZVsVdaZv56jx85JcGp0xnNNKozFczVuZdyBbTmG+gkn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10" descr="data:image/jpeg;base64,/9j/4AAQSkZJRgABAQAAAQABAAD/2wCEAAkGBxMTEBUQExASFRASGBAYEBgQFRURGBUQFRUYFhUYFRUYHSggGBolGxUWITEtJykrLi4uFx8zODUsNygtLisBCgoKDg0OGxAQGi8kHSY3LDQtMzE3LjgwNy03LzI3OCsrLjctKy0wLysrNzctLSstKysrKystLS0tLSstNzcrN//AABEIAQMAwgMBIgACEQEDEQH/xAAcAAEAAQUBAQAAAAAAAAAAAAAABQIDBAYHAQj/xAA+EAACAQIEAwQIAwUIAwAAAAABAgADEQQSITEFE0EGIlFhFDJScXKBkaFCscEHIzOS4RVDU2KistHwFjXS/8QAGgEBAAIDAQAAAAAAAAAAAAAAAAIEAQMFBv/EAB4RAQACAgMBAQEAAAAAAAAAAAABAgMRBBIhUUEy/9oADAMBAAIRAxEAPwDuMREBERAREQEREBERAREQEREBERAREQEREBERAREQEREBERAREQEREBERAREQEpZwJRXq5Rf6SOev5wJHnierVEiedArQJqJhYPE37p+UzYCIiAiIgIiICIiAiIgIiICIiAiIgIiICIiBDcSxXft4fnMBq8xsZiLu3vb85imvAkDXjnyN58CtAl6WIsb+E2Oi+ZQ3iBNJWtNr4M96Kn3j7wM6IiAiIgIiICIiAiIgIiICIiAiIgIiICIiBoHEmy1XXwZvzmEa0lO2WHyVs/4ag/1DQ/pNbarAzubPRVkfzp6K0CTSrN44AtsOnnc/Umc9wd3dUXVmIA95nT8PSCoqDZQAPkLQLkREBERAREQEREBERAREQEREBERAREQERECP45w0V6RpnRt0Pgw/7acqxtJ6bmm6lXXcH/uonYK+IVBdjNT7UiliF/huKq+q2g06g66iBoXNgVTJX+xfMyS4BgqdGsKlRC+X1QLGzdDY7wJvsbwFqY59UWcjuKfwqep8zNsmFg+JU6mgJB8GFjM2AiIgJabEqGCFhmOwkV2h40KACj1yL+4TVeDipXxC1mbLSVgS7mwOU+qt9zA6JEsU8WjGwcH3G8vwEREBERAREQEREBERAREQExsXigg8+k9xeJyDzmu4zF7kmBVisSSSSZhtWEj8Vjx4zBGNu1oGwBAZ5ypjYatpM1WgY+IqZLN5ye4RxgOArHvdD4zWeNj90T7Nj9N5F4HG26wOpxNTwvaFlS2h8L9JZxPHnYEZrA+GkCJ7S1ObXc37t7D4RpI1RlAFzYaLrsPLwmbiWBMxXEDN4Xj2W2uxnSVOk5RwzDPVxCUl/EQX8kG5nV1ED2IiAiIgIiICIiAiIgJ4xsLz2Y2LqaZfHf3QIzHVtyZpPFcexqctAWJ9UKCSfkJtnFkYqcou3QeJkhwLgy0EuQDWbV2tc38AegEDUuF9kK9WzVm5SHoNXPy2WR78NFLE1KYJIRiFzanLuPznUXYAEnQDf3TQa55lZ6tvXYke7YfYQFGnMymJRSSXCYFrFpmUqfxAj6i0hcd2YxVDvBebTHWlcm3mu/0vJeu+k3ej6o9w/KBx/wDtMAef6zMwXD8VX/h0my+0/cX6nf5TpzcNol+YaNPP7WRb/W0ybQNBpdksWNzR/nb/AOZnUuxjH+JXA8RTW/3b/ibjECP4Twelh1tTXU+szas3vMkIiAiIgIiICIiAiIgeXns1Hj/bVMNiORyi2UKXN7WJ1sPPb6zPwHa/C1At6oRm6Ppr4Zto23Tx8kV7a8SXEccKdh1a8wDiwesxe1dXvUzfQhrfUSC9JI2MNKbrYoXtfWbBga2emreI1940M5q+K/eBgehzW8b2H5fedC4CD6NTvuVv/Nr+sDE7UYrLTWmP7w6/Ctr/AKSEw9LSZvbI2ekelnHz7swsFUvAvulphVKsl1pgia5xik1J/FG9U+fgfOBcepedBpCygeAE5pw056qL7TIPuJ00QPYiICIiAiIgIiICIiAiIgJS7WFzsN5VITtjjuTgqz3sSpVfifuj84SpXtaK/XHeNY3nYirV9t3I+G/d+1pjpVI2mNPUuSFG5IA95kXqIiKxpJ0+IvYLnNlvlBuVF/AdJn4fizbMvzBuD7jPO0HCKdGmKiswN1XKdQTbUg9NpBrVI2MKU4MPJjtXxtVKk7ZAqMc7G9gTYsRYHwnWqCZVC+yAPoLTifA+0tXDMWU7gAg3I/lva833C9vKKutKuVUsqsHp3K2PtAi6n6zO3OzcLJSfPU52m4ca1Ahf4i95PMjcfMXmk8OxmtjoRvfoZ0jD1ldQ6sGVgCpXUEHqDNJ7d4VKdRKqaVHvzANja2tvGZU0lha95dxuEWrTKHY7HwPQia1wniN9LzZMPX0gRHY/hzDFNnH8EG/xHRftczfJF8NqjORpdvuR/SSkBERAREQEREBERAREQEREBOfftax1qVKgDq7F2+FBYfdvtOgGcY/aRjuZj3XpSCoPfbMfu32iVzgU7Zon561qmmZgvtED6m06C/DKRKMaa5qeXKw0Pd2vbcTnRm29jGco+Z2NMFQgbWxsSbHfqJGHQ59bde8TrSrtdg6tQIUUsiZiwXU36G3UWvNSm90ePUGZ1z2anmuG7t8u+U9dpolSqWZnO7FifmbxLHAtfr0mNaC0j2JJNtSdB7+ky8Q1lMzexOA5+Pw9O3dDh3+FO8fyA+cL97dazb47xwHB8nC0aP8AhogPxAa/e80ntxic1cr0QBfnufznQK1UIpc6BQSZyXitfPUZjuxJPzknlpnc7WOGk81R0Jm5U2sJqPCV/fL5X/KbSp0hhmYCuecnxATbZp/BUzYhPLMfoP6zcICIiAiIgIiICIiAiIgIiIHhmk9rOwSYhmr0n5ddtWDao58+qn3fSbvENmPJbHbtWXz7xPhFbDPkrUyh6HdW+FtjM7g/HRRpmkUP4irLr3j7Qna8bgqdVDTqorodw4DD7zn3aH9nJF3wjXH+HUP+x/0P1mNOlXl489embxzfl333Op98rCzLq4ZqbmnURkcbqwsRLvJEw6sa14hcc2wm+fsZ4fmr1sQdqaCmvxOQx+yj6zn+Me9Q+AnYv2bImG4atRzZq7PU8yDZV/0qIhT59+uGY+pLtpxHKgog6tq/u6Cc/qvcyT47jjUqM56nTyHQSJpIWYKBdmIAHiToJJwEjwekS5cDuroT5nYfYzYF2mQuCWii4cWuljVPtVSNfkNAJep01G8C92ZUZ3qHZQBc+Zv+knxjEvvNaSqqAgbE3I85j4jigH4oG6xMThVfPRR/aEy4CIiAiIgIiICIiAiIgInhMpzQK4lstPM8DC4xwWjiVy1aYb2Tsyn/ACsNRNB4t2ErU2vSbmUtenfUeaj1/lb3TpZqTzPDfi5OTF/Mvnv/AMSxpqZfRa1mawYoQLE2zHw8Z03juDahyqf90tOmlPwGRbEe/S/zm78yYvEsKlamabbHY9VboRCWflWzRET+OWYtTebD2C4Xnqmuw7tLRfOof+B+YmLWwZpuabjvD6EdCPKSHCOJtQuFsVJuQR18oVlXE8Li+fUyYdmUsxVsygFSbjUnwheEY9t1pJ8T3/2gzb8Lig6K4/EJd5kDTl7H4hvXxaL45ELfckSQwPYughDVGesR7Zsv8o3+c2HmT3PAuKABYaAbW8J7LWee54FyJbzRmgXIlAae3gVREQEREBPDPZ4YFt2lhqsu1FllqMC01eUHEy4cNKDg4FtsVLbYyXzgpScBAxmxrdJYqY6p0A+ckPQJUMBA1nigq1QLolx6rAkEf0kYvDsR4L77zehgBPfQBAisFiGVFS2igDeZa4s+EyfQJ76DAsriTLgrmVDBSsYWBSKplQqS4uHlQowLYeVCpK+TPBSgFeXEaUinK1WBcE9ngnsBERAREQPLRaexAgKXEMQ4rOoolaNSsmUhwzLT/wA2awNvKZ1PitLJTdmCc1SyBtNAAW+l5FcJwTVfSV5zrTOIxIZUC66i/eIuLg2mTjqKri8EgAyqMSFHgFpraBIPxKiFVzUAV75L3ubb2Xf7S1jOKU1oNXVgygHLbUF+gNttZjNUVMeWqEANSUUSxsNGOdQT12MwazBkx9RP4LL3SNjUFMhyPHpAkeGY8GkatWuhHdv3eWEYi+UE+tuPpM7C42nUuEcMRuNiPeDrIPidwMG5fJSUd9rBgrlAEJB08RfpeZNKlT54dsWKj5Ki2UICaZFzfJ0FrwM+nxSizZBVUsTYWOhbwB2JnuI4pRRirVVDD1gfw/Efw/OQmGxBoijTStRr0WdVRQBzACdwQbG2+0qxb8k16tLEUSCzNVpVRc5wLFQQb62sBaBM1MQeclMNTyursQc2c2tYrbS2ut4r8UooxRqqhha9ztfbMdl+cj+ZmxeGYrlLUapKn8N8pt8tpY4RiadPDVErMoqK1bnhrXYliRod7qRaBN4jGU0y53Vc18tzYGwudfdPMJjadS+RwxW2YDcX2uDrNfw9JgvD1qDvAvcN8BK39wt9JIp/7FvPDoT5nmkQMheNYcgEVks22/jbXw18ZkYrG06ds7hb7X3PuA1M1rBqP7HJsPVqn5io1j9pfqEjFKWrcoPRpikxVWBI9ZQW0B6+cCUx3ER6NUrUnViiuQRrZgNiP0l701Epo9R1XOF36sRfQdZC4mkgo4xlxAqu1MGpbKApysAe7pcgfaZOLpKRh2FdaVZEJpZwGVgVUNcEjy6wJfC4lKgzIwYA2Nuh8D4HUfWXrSM4FjWqCoGCXRyuel6jmw1F+o2kpAREQEREBERAREQKKdMC9gBckmwtcncnzg0wSGIFxfKSNRfex6SuIFFWkrCzKCPBgCPoYNJcuXKMtrWsLW8LSuW69ZUUuxsqgliegECrILWsLeHS3ulFLDovqoq33ygD8pCYnibPVw2VK1NXqH17KHTKbaAnyNjaSNfiYDlFp1KjLbPygCFv0JYgX8hrAykw6glgihjuQACfnDYdScxRSw2JAv8AWU4LFrVQOhuDcaixBBsQR0IMs4ziIpuKeR3qMCQtMAnKNCxzEAC+m8DKNMXDWGYbG2oB3sZ49BSQxVSw2JAJHuMxTxD92HFGsSSRlCgMCL3uCQANN7+EYTiQdzSKVKdQDNlqAAlb2uCpIP1gZbUwSCQCRtcXsfLwjli+awzWte2tvC/hIocfTI1QUqxRCwqEKLLlNiT3tRpfS8p4jxV1rUFRGenVDk5chzjJdQhZhYjc3toesCWFBcuTKuT2bC1j5bQ9JSMpUEeBAI+kwcdj9OWq1DWZb2phWZAdi12Cg/Pp1lfBaqGllTMOX3XFT1w43z+et4GUKChcuVcp3Fhb6T16CkZSqkeBAI+kuRApRABYAADYDQSqIgIiICIiAiIgIiICIiAkd2iwrVcLUpp65AyjxIINvna0kYga9isVzauFKU6gC1CXzIyhTkIsSR/SWVwy061bnDEBalRnpvRatlIa3dK0joRbqP0mzxAwODU0FM8tKiqWY/vc2ZibXbvm+vnMXjFOmais3PRwvdqUFc6E6qcoPhfUdZMxA1g1sRykzmqKZquHdF/e+jgfuyVAuLnewvtLmApj01WQVinKcZq3MNzmXbPqPtNjiBrmDpN6BiFytmPplhY3N81rDreeVFKDA1Sr5KSkVMqsxXNRCi6gX38pskQNaxFADEvVqCvyqy0irUWqrlZVsVdaZv56jx85JcGp0xnNNKozFczVuZdyBbTmG+gknEBERAREQEREBERAREQEREBERAREQEREBERAREQEREBERAREQEREBERAREQ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2" descr="Résultat de recherche d'images pour &quot;professionnel de santé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dirty="0" smtClean="0"/>
              <a:t>Déploiement sur les autres sites de l’institution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Intégration dans les outils de formation initiale et continue pour les personnels de bloc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Réalisation de nouveaux scenarii à partir des évènements indésirables graves ou récurrents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Pérennisation du projet (bloc des erreurs + chambre des erreurs)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1DBF-5FCA-48AF-B3F9-1E7382143056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2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Merci de </a:t>
            </a:r>
            <a:r>
              <a:rPr lang="fr-FR" smtClean="0"/>
              <a:t>votre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et principes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fr-FR" dirty="0" smtClean="0"/>
              <a:t> Objectif du projet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39552" y="980728"/>
            <a:ext cx="7704856" cy="18002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b="1" dirty="0"/>
              <a:t>S</a:t>
            </a:r>
            <a:r>
              <a:rPr lang="fr-FR" b="1" dirty="0" smtClean="0"/>
              <a:t>ensibiliser</a:t>
            </a:r>
            <a:r>
              <a:rPr lang="fr-FR" dirty="0" smtClean="0"/>
              <a:t> </a:t>
            </a:r>
            <a:r>
              <a:rPr lang="fr-FR" dirty="0"/>
              <a:t>les </a:t>
            </a:r>
            <a:r>
              <a:rPr lang="fr-FR" dirty="0" smtClean="0"/>
              <a:t>professionnels aux </a:t>
            </a:r>
            <a:r>
              <a:rPr lang="fr-FR" dirty="0"/>
              <a:t>principaux </a:t>
            </a:r>
            <a:r>
              <a:rPr lang="fr-FR" b="1" dirty="0"/>
              <a:t>risques</a:t>
            </a:r>
            <a:r>
              <a:rPr lang="fr-FR" dirty="0"/>
              <a:t> rencontrés au </a:t>
            </a:r>
            <a:r>
              <a:rPr lang="fr-FR" b="1" dirty="0"/>
              <a:t>bloc </a:t>
            </a:r>
            <a:r>
              <a:rPr lang="fr-FR" b="1" dirty="0" smtClean="0"/>
              <a:t>opératoire </a:t>
            </a:r>
            <a:r>
              <a:rPr lang="fr-FR" dirty="0" smtClean="0"/>
              <a:t>en s’appuyant sur le concept de la chambre des erreurs 2014 HCL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B6565-9BF0-4851-88BC-481D3FE6E5CB}" type="slidenum">
              <a:rPr lang="fr-FR" smtClean="0">
                <a:solidFill>
                  <a:srgbClr val="00B5EF"/>
                </a:solidFill>
              </a:rPr>
              <a:pPr/>
              <a:t>3</a:t>
            </a:fld>
            <a:endParaRPr lang="fr-FR" dirty="0">
              <a:solidFill>
                <a:srgbClr val="00B5EF"/>
              </a:solidFill>
            </a:endParaRPr>
          </a:p>
        </p:txBody>
      </p:sp>
      <p:pic>
        <p:nvPicPr>
          <p:cNvPr id="8" name="Picture 2" descr="Y:\SHEP\Groupes de travail (CR et Autres)\Groupes de travail (CR et Autres)\groupe bloc des erreurs\OUTILS Bloc des Erreurs\Photos Michel Breysse\_MG_9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4392488" cy="292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8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grands principes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196752"/>
            <a:ext cx="8135938" cy="4840288"/>
          </a:xfrm>
        </p:spPr>
        <p:txBody>
          <a:bodyPr/>
          <a:lstStyle/>
          <a:p>
            <a:pPr algn="just"/>
            <a:r>
              <a:rPr lang="fr-FR" sz="2000" b="1" dirty="0"/>
              <a:t>Reconstitution d’un bloc </a:t>
            </a:r>
            <a:r>
              <a:rPr lang="fr-FR" sz="2000" b="1" dirty="0" smtClean="0"/>
              <a:t>opératoire</a:t>
            </a:r>
            <a:endParaRPr lang="fr-FR" sz="2000" b="1" dirty="0"/>
          </a:p>
          <a:p>
            <a:pPr algn="just"/>
            <a:r>
              <a:rPr lang="fr-FR" sz="2000" dirty="0"/>
              <a:t>Mise en scène de </a:t>
            </a:r>
            <a:r>
              <a:rPr lang="fr-FR" sz="2000" b="1" dirty="0"/>
              <a:t>17 erreurs à partir des déclarations d’évènements indésirables et des priorités qualité sécurité </a:t>
            </a:r>
            <a:r>
              <a:rPr lang="fr-FR" sz="2000" dirty="0"/>
              <a:t>de l’établissement.</a:t>
            </a:r>
          </a:p>
          <a:p>
            <a:pPr algn="just"/>
            <a:r>
              <a:rPr lang="fr-FR" sz="2000" dirty="0"/>
              <a:t>Ouvert à tous les </a:t>
            </a:r>
            <a:r>
              <a:rPr lang="fr-FR" sz="2000" dirty="0" smtClean="0"/>
              <a:t>professionnels</a:t>
            </a:r>
            <a:endParaRPr lang="fr-FR" sz="2000" dirty="0"/>
          </a:p>
          <a:p>
            <a:pPr algn="just"/>
            <a:r>
              <a:rPr lang="fr-FR" sz="2000" dirty="0" smtClean="0"/>
              <a:t>Domaines concernés</a:t>
            </a:r>
            <a:r>
              <a:rPr lang="fr-FR" sz="2000" dirty="0"/>
              <a:t> </a:t>
            </a:r>
            <a:r>
              <a:rPr lang="fr-FR" sz="2000" dirty="0" smtClean="0"/>
              <a:t>:</a:t>
            </a:r>
            <a:endParaRPr lang="fr-FR" sz="2000" dirty="0"/>
          </a:p>
          <a:p>
            <a:pPr lvl="1" algn="just"/>
            <a:r>
              <a:rPr lang="fr-FR" sz="2000" dirty="0" err="1" smtClean="0"/>
              <a:t>Identitovigilance</a:t>
            </a:r>
            <a:r>
              <a:rPr lang="fr-FR" sz="2000" dirty="0" smtClean="0"/>
              <a:t>, erreur </a:t>
            </a:r>
            <a:r>
              <a:rPr lang="fr-FR" sz="2000" dirty="0"/>
              <a:t>de </a:t>
            </a:r>
            <a:r>
              <a:rPr lang="fr-FR" sz="2000" dirty="0" smtClean="0"/>
              <a:t>coté</a:t>
            </a:r>
            <a:endParaRPr lang="fr-FR" sz="2000" dirty="0"/>
          </a:p>
          <a:p>
            <a:pPr lvl="1" algn="just"/>
            <a:r>
              <a:rPr lang="fr-FR" sz="2000" dirty="0"/>
              <a:t>Hémovigilance</a:t>
            </a:r>
          </a:p>
          <a:p>
            <a:pPr lvl="1" algn="just"/>
            <a:r>
              <a:rPr lang="fr-FR" sz="2000" dirty="0"/>
              <a:t>Prise en charge médicamenteuse</a:t>
            </a:r>
          </a:p>
          <a:p>
            <a:pPr lvl="1" algn="just"/>
            <a:r>
              <a:rPr lang="fr-FR" sz="2000" dirty="0"/>
              <a:t>Risque infectieux</a:t>
            </a:r>
          </a:p>
          <a:p>
            <a:pPr lvl="1" algn="just"/>
            <a:r>
              <a:rPr lang="fr-FR" sz="2000" dirty="0"/>
              <a:t>Check-list bloc opératoire</a:t>
            </a:r>
          </a:p>
          <a:p>
            <a:pPr lvl="1" algn="just"/>
            <a:r>
              <a:rPr lang="fr-FR" sz="2000" dirty="0"/>
              <a:t>Accidents d’exposition au sang</a:t>
            </a:r>
          </a:p>
          <a:p>
            <a:pPr lvl="1" algn="just"/>
            <a:r>
              <a:rPr lang="fr-FR" sz="2000" dirty="0"/>
              <a:t>Environnement </a:t>
            </a:r>
            <a:r>
              <a:rPr lang="fr-FR" sz="2000" dirty="0" smtClean="0"/>
              <a:t>patient</a:t>
            </a:r>
            <a:endParaRPr lang="fr-FR" sz="2000" dirty="0"/>
          </a:p>
          <a:p>
            <a:pPr algn="just"/>
            <a:r>
              <a:rPr lang="fr-FR" sz="2000" dirty="0" smtClean="0"/>
              <a:t>Certaines </a:t>
            </a:r>
            <a:r>
              <a:rPr lang="fr-FR" sz="2000" dirty="0"/>
              <a:t>erreurs sont spécifiques </a:t>
            </a:r>
            <a:r>
              <a:rPr lang="fr-FR" sz="2000" dirty="0" smtClean="0"/>
              <a:t>au bloc </a:t>
            </a:r>
            <a:r>
              <a:rPr lang="fr-FR" sz="2000" dirty="0"/>
              <a:t>opératoire, d’autres sont détectables par tout professionnel soignant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1DBF-5FCA-48AF-B3F9-1E7382143056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2290447"/>
            <a:ext cx="1368152" cy="61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6628"/>
            <a:ext cx="1440160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0" y="3236681"/>
            <a:ext cx="1008112" cy="66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43127"/>
            <a:ext cx="252102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Afficher l'image d'origin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7"/>
          <a:stretch/>
        </p:blipFill>
        <p:spPr bwMode="auto">
          <a:xfrm>
            <a:off x="5436096" y="4526105"/>
            <a:ext cx="1260140" cy="10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du projet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2780928"/>
            <a:ext cx="7772400" cy="1656184"/>
          </a:xfrm>
        </p:spPr>
        <p:txBody>
          <a:bodyPr/>
          <a:lstStyle/>
          <a:p>
            <a:r>
              <a:rPr lang="fr-FR" dirty="0" smtClean="0"/>
              <a:t>ACTEURS</a:t>
            </a:r>
          </a:p>
          <a:p>
            <a:r>
              <a:rPr lang="fr-FR" dirty="0" smtClean="0"/>
              <a:t>ETAPES</a:t>
            </a:r>
          </a:p>
          <a:p>
            <a:r>
              <a:rPr lang="fr-FR" dirty="0" smtClean="0"/>
              <a:t>OUTILS</a:t>
            </a:r>
          </a:p>
          <a:p>
            <a:r>
              <a:rPr lang="fr-FR" dirty="0" smtClean="0"/>
              <a:t>MISE EN OEUVRE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268760"/>
            <a:ext cx="8280722" cy="5272360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fr-FR" sz="2000" b="1" dirty="0" smtClean="0"/>
              <a:t>COPIL</a:t>
            </a:r>
            <a:r>
              <a:rPr lang="fr-FR" sz="2000" dirty="0"/>
              <a:t> : IBODE hygiéniste, Conseiller qualité GHE, Cadre supérieur </a:t>
            </a:r>
            <a:r>
              <a:rPr lang="fr-FR" sz="2000" dirty="0" smtClean="0"/>
              <a:t>Hygiène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fr-FR" sz="2000" dirty="0"/>
          </a:p>
          <a:p>
            <a:pPr algn="just">
              <a:spcBef>
                <a:spcPts val="0"/>
              </a:spcBef>
            </a:pPr>
            <a:r>
              <a:rPr lang="fr-FR" sz="2000" b="1" dirty="0"/>
              <a:t>Groupe de travail opérationnel pluridisciplinaire</a:t>
            </a:r>
            <a:r>
              <a:rPr lang="fr-FR" sz="2000" dirty="0"/>
              <a:t> </a:t>
            </a:r>
            <a:r>
              <a:rPr lang="fr-FR" sz="2000" dirty="0" smtClean="0"/>
              <a:t>(20 pers.) : 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Correspondants en hygiène hospitalière GHE : IBODE, IADE, ASD,</a:t>
            </a:r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Cadres </a:t>
            </a:r>
            <a:r>
              <a:rPr lang="fr-FR" sz="2000" dirty="0"/>
              <a:t>de </a:t>
            </a:r>
            <a:r>
              <a:rPr lang="fr-FR" sz="2000" dirty="0" smtClean="0"/>
              <a:t>bloc </a:t>
            </a:r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Pharmacien</a:t>
            </a:r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Cadres de la direction </a:t>
            </a:r>
            <a:r>
              <a:rPr lang="fr-FR" sz="2000" dirty="0"/>
              <a:t>des soins </a:t>
            </a:r>
            <a:r>
              <a:rPr lang="fr-FR" sz="2000" dirty="0" smtClean="0"/>
              <a:t>infirmiers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Qualiticien</a:t>
            </a:r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Ecole d’IBODE, </a:t>
            </a:r>
            <a:r>
              <a:rPr lang="fr-FR" sz="2000" dirty="0"/>
              <a:t>et </a:t>
            </a:r>
            <a:r>
              <a:rPr lang="fr-FR" sz="2000" dirty="0" smtClean="0"/>
              <a:t>d’IADE 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 smtClean="0"/>
              <a:t>Relecteurs : Chirurgien, anesthésiste et vigilants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fr-FR" sz="2000" dirty="0" smtClean="0"/>
          </a:p>
          <a:p>
            <a:pPr algn="just">
              <a:spcBef>
                <a:spcPts val="0"/>
              </a:spcBef>
            </a:pPr>
            <a:r>
              <a:rPr lang="fr-FR" sz="2000" b="1" dirty="0"/>
              <a:t>Projet soutenu et validé </a:t>
            </a:r>
            <a:r>
              <a:rPr lang="fr-FR" sz="2000" dirty="0"/>
              <a:t>par </a:t>
            </a:r>
          </a:p>
          <a:p>
            <a:pPr lvl="1" algn="just">
              <a:spcBef>
                <a:spcPts val="0"/>
              </a:spcBef>
            </a:pPr>
            <a:r>
              <a:rPr lang="fr-FR" sz="2000" dirty="0"/>
              <a:t>la direction qualité des HCL (DOQRU</a:t>
            </a:r>
            <a:r>
              <a:rPr lang="fr-FR" sz="2000" dirty="0" smtClean="0"/>
              <a:t>)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/>
              <a:t>le service d’hygiène (GHE et HCL</a:t>
            </a:r>
            <a:r>
              <a:rPr lang="fr-FR" sz="2000" dirty="0" smtClean="0"/>
              <a:t>) 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/>
              <a:t>la direction des soins infirmiers (GHE et HCL</a:t>
            </a:r>
            <a:r>
              <a:rPr lang="fr-FR" sz="2000" dirty="0" smtClean="0"/>
              <a:t>) 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r>
              <a:rPr lang="fr-FR" sz="2000" dirty="0"/>
              <a:t>la direction du groupement hospitalier </a:t>
            </a:r>
            <a:r>
              <a:rPr lang="fr-FR" sz="2000" dirty="0" smtClean="0"/>
              <a:t>EST </a:t>
            </a:r>
            <a:endParaRPr lang="fr-FR" sz="2000" dirty="0"/>
          </a:p>
          <a:p>
            <a:pPr lvl="1" algn="just">
              <a:spcBef>
                <a:spcPts val="0"/>
              </a:spcBef>
            </a:pPr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1DBF-5FCA-48AF-B3F9-1E7382143056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55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1DBF-5FCA-48AF-B3F9-1E7382143056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720366" y="1193535"/>
            <a:ext cx="7524042" cy="576000"/>
          </a:xfrm>
          <a:custGeom>
            <a:avLst/>
            <a:gdLst>
              <a:gd name="connsiteX0" fmla="*/ 88858 w 533140"/>
              <a:gd name="connsiteY0" fmla="*/ 0 h 7183099"/>
              <a:gd name="connsiteX1" fmla="*/ 444282 w 533140"/>
              <a:gd name="connsiteY1" fmla="*/ 0 h 7183099"/>
              <a:gd name="connsiteX2" fmla="*/ 533140 w 533140"/>
              <a:gd name="connsiteY2" fmla="*/ 88858 h 7183099"/>
              <a:gd name="connsiteX3" fmla="*/ 533140 w 533140"/>
              <a:gd name="connsiteY3" fmla="*/ 7183099 h 7183099"/>
              <a:gd name="connsiteX4" fmla="*/ 533140 w 533140"/>
              <a:gd name="connsiteY4" fmla="*/ 7183099 h 7183099"/>
              <a:gd name="connsiteX5" fmla="*/ 0 w 533140"/>
              <a:gd name="connsiteY5" fmla="*/ 7183099 h 7183099"/>
              <a:gd name="connsiteX6" fmla="*/ 0 w 533140"/>
              <a:gd name="connsiteY6" fmla="*/ 7183099 h 7183099"/>
              <a:gd name="connsiteX7" fmla="*/ 0 w 533140"/>
              <a:gd name="connsiteY7" fmla="*/ 88858 h 7183099"/>
              <a:gd name="connsiteX8" fmla="*/ 88858 w 533140"/>
              <a:gd name="connsiteY8" fmla="*/ 0 h 71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3099">
                <a:moveTo>
                  <a:pt x="533140" y="1197206"/>
                </a:moveTo>
                <a:lnTo>
                  <a:pt x="533140" y="5985893"/>
                </a:lnTo>
                <a:cubicBezTo>
                  <a:pt x="533140" y="6647089"/>
                  <a:pt x="530187" y="7183092"/>
                  <a:pt x="526545" y="7183092"/>
                </a:cubicBezTo>
                <a:lnTo>
                  <a:pt x="0" y="7183092"/>
                </a:lnTo>
                <a:lnTo>
                  <a:pt x="0" y="7183092"/>
                </a:lnTo>
                <a:lnTo>
                  <a:pt x="0" y="7"/>
                </a:lnTo>
                <a:lnTo>
                  <a:pt x="0" y="7"/>
                </a:lnTo>
                <a:lnTo>
                  <a:pt x="526545" y="7"/>
                </a:lnTo>
                <a:cubicBezTo>
                  <a:pt x="530187" y="7"/>
                  <a:pt x="533140" y="536010"/>
                  <a:pt x="533140" y="119720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Identification et choix des erreurs : validées par les experts des différents domaines (pharmacien, </a:t>
            </a:r>
            <a:r>
              <a:rPr lang="fr-FR" kern="1200" dirty="0" err="1" smtClean="0"/>
              <a:t>hémovigilant</a:t>
            </a:r>
            <a:r>
              <a:rPr lang="fr-FR" kern="1200" dirty="0" smtClean="0"/>
              <a:t>, IADE…)</a:t>
            </a:r>
            <a:endParaRPr lang="fr-FR" kern="1200" dirty="0"/>
          </a:p>
        </p:txBody>
      </p:sp>
      <p:sp>
        <p:nvSpPr>
          <p:cNvPr id="9" name="Forme libre 8"/>
          <p:cNvSpPr/>
          <p:nvPr/>
        </p:nvSpPr>
        <p:spPr>
          <a:xfrm>
            <a:off x="179512" y="1126892"/>
            <a:ext cx="468000" cy="666425"/>
          </a:xfrm>
          <a:custGeom>
            <a:avLst/>
            <a:gdLst>
              <a:gd name="connsiteX0" fmla="*/ 0 w 588801"/>
              <a:gd name="connsiteY0" fmla="*/ 98135 h 666425"/>
              <a:gd name="connsiteX1" fmla="*/ 98135 w 588801"/>
              <a:gd name="connsiteY1" fmla="*/ 0 h 666425"/>
              <a:gd name="connsiteX2" fmla="*/ 490666 w 588801"/>
              <a:gd name="connsiteY2" fmla="*/ 0 h 666425"/>
              <a:gd name="connsiteX3" fmla="*/ 588801 w 588801"/>
              <a:gd name="connsiteY3" fmla="*/ 98135 h 666425"/>
              <a:gd name="connsiteX4" fmla="*/ 588801 w 588801"/>
              <a:gd name="connsiteY4" fmla="*/ 568290 h 666425"/>
              <a:gd name="connsiteX5" fmla="*/ 490666 w 588801"/>
              <a:gd name="connsiteY5" fmla="*/ 666425 h 666425"/>
              <a:gd name="connsiteX6" fmla="*/ 98135 w 588801"/>
              <a:gd name="connsiteY6" fmla="*/ 666425 h 666425"/>
              <a:gd name="connsiteX7" fmla="*/ 0 w 588801"/>
              <a:gd name="connsiteY7" fmla="*/ 568290 h 666425"/>
              <a:gd name="connsiteX8" fmla="*/ 0 w 588801"/>
              <a:gd name="connsiteY8" fmla="*/ 98135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801" h="666425">
                <a:moveTo>
                  <a:pt x="0" y="98135"/>
                </a:moveTo>
                <a:cubicBezTo>
                  <a:pt x="0" y="43937"/>
                  <a:pt x="43937" y="0"/>
                  <a:pt x="98135" y="0"/>
                </a:cubicBezTo>
                <a:lnTo>
                  <a:pt x="490666" y="0"/>
                </a:lnTo>
                <a:cubicBezTo>
                  <a:pt x="544864" y="0"/>
                  <a:pt x="588801" y="43937"/>
                  <a:pt x="588801" y="98135"/>
                </a:cubicBezTo>
                <a:lnTo>
                  <a:pt x="588801" y="568290"/>
                </a:lnTo>
                <a:cubicBezTo>
                  <a:pt x="588801" y="622488"/>
                  <a:pt x="544864" y="666425"/>
                  <a:pt x="490666" y="666425"/>
                </a:cubicBezTo>
                <a:lnTo>
                  <a:pt x="98135" y="666425"/>
                </a:lnTo>
                <a:cubicBezTo>
                  <a:pt x="43937" y="666425"/>
                  <a:pt x="0" y="622488"/>
                  <a:pt x="0" y="568290"/>
                </a:cubicBezTo>
                <a:lnTo>
                  <a:pt x="0" y="981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703" tIns="59223" rIns="89703" bIns="5922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1</a:t>
            </a:r>
            <a:endParaRPr lang="fr-FR" b="1" kern="1200" dirty="0"/>
          </a:p>
        </p:txBody>
      </p:sp>
      <p:sp>
        <p:nvSpPr>
          <p:cNvPr id="10" name="Forme libre 9"/>
          <p:cNvSpPr/>
          <p:nvPr/>
        </p:nvSpPr>
        <p:spPr>
          <a:xfrm>
            <a:off x="720366" y="1893282"/>
            <a:ext cx="7524042" cy="576000"/>
          </a:xfrm>
          <a:custGeom>
            <a:avLst/>
            <a:gdLst>
              <a:gd name="connsiteX0" fmla="*/ 88858 w 533140"/>
              <a:gd name="connsiteY0" fmla="*/ 0 h 7183099"/>
              <a:gd name="connsiteX1" fmla="*/ 444282 w 533140"/>
              <a:gd name="connsiteY1" fmla="*/ 0 h 7183099"/>
              <a:gd name="connsiteX2" fmla="*/ 533140 w 533140"/>
              <a:gd name="connsiteY2" fmla="*/ 88858 h 7183099"/>
              <a:gd name="connsiteX3" fmla="*/ 533140 w 533140"/>
              <a:gd name="connsiteY3" fmla="*/ 7183099 h 7183099"/>
              <a:gd name="connsiteX4" fmla="*/ 533140 w 533140"/>
              <a:gd name="connsiteY4" fmla="*/ 7183099 h 7183099"/>
              <a:gd name="connsiteX5" fmla="*/ 0 w 533140"/>
              <a:gd name="connsiteY5" fmla="*/ 7183099 h 7183099"/>
              <a:gd name="connsiteX6" fmla="*/ 0 w 533140"/>
              <a:gd name="connsiteY6" fmla="*/ 7183099 h 7183099"/>
              <a:gd name="connsiteX7" fmla="*/ 0 w 533140"/>
              <a:gd name="connsiteY7" fmla="*/ 88858 h 7183099"/>
              <a:gd name="connsiteX8" fmla="*/ 88858 w 533140"/>
              <a:gd name="connsiteY8" fmla="*/ 0 h 71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3099">
                <a:moveTo>
                  <a:pt x="533140" y="1197206"/>
                </a:moveTo>
                <a:lnTo>
                  <a:pt x="533140" y="5985893"/>
                </a:lnTo>
                <a:cubicBezTo>
                  <a:pt x="533140" y="6647089"/>
                  <a:pt x="530187" y="7183092"/>
                  <a:pt x="526545" y="7183092"/>
                </a:cubicBezTo>
                <a:lnTo>
                  <a:pt x="0" y="7183092"/>
                </a:lnTo>
                <a:lnTo>
                  <a:pt x="0" y="7183092"/>
                </a:lnTo>
                <a:lnTo>
                  <a:pt x="0" y="7"/>
                </a:lnTo>
                <a:lnTo>
                  <a:pt x="0" y="7"/>
                </a:lnTo>
                <a:lnTo>
                  <a:pt x="526545" y="7"/>
                </a:lnTo>
                <a:cubicBezTo>
                  <a:pt x="530187" y="7"/>
                  <a:pt x="533140" y="536010"/>
                  <a:pt x="533140" y="119720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Rédaction d’un scénario : description précise de la mise en scène de chacune des 17 erreurs, liste du matériel nécessaire pour reconstituer les erreurs</a:t>
            </a:r>
            <a:endParaRPr lang="fr-FR" kern="1200" dirty="0"/>
          </a:p>
        </p:txBody>
      </p:sp>
      <p:sp>
        <p:nvSpPr>
          <p:cNvPr id="11" name="Forme libre 10"/>
          <p:cNvSpPr/>
          <p:nvPr/>
        </p:nvSpPr>
        <p:spPr>
          <a:xfrm>
            <a:off x="179512" y="1826639"/>
            <a:ext cx="468000" cy="666425"/>
          </a:xfrm>
          <a:custGeom>
            <a:avLst/>
            <a:gdLst>
              <a:gd name="connsiteX0" fmla="*/ 0 w 588801"/>
              <a:gd name="connsiteY0" fmla="*/ 98135 h 666425"/>
              <a:gd name="connsiteX1" fmla="*/ 98135 w 588801"/>
              <a:gd name="connsiteY1" fmla="*/ 0 h 666425"/>
              <a:gd name="connsiteX2" fmla="*/ 490666 w 588801"/>
              <a:gd name="connsiteY2" fmla="*/ 0 h 666425"/>
              <a:gd name="connsiteX3" fmla="*/ 588801 w 588801"/>
              <a:gd name="connsiteY3" fmla="*/ 98135 h 666425"/>
              <a:gd name="connsiteX4" fmla="*/ 588801 w 588801"/>
              <a:gd name="connsiteY4" fmla="*/ 568290 h 666425"/>
              <a:gd name="connsiteX5" fmla="*/ 490666 w 588801"/>
              <a:gd name="connsiteY5" fmla="*/ 666425 h 666425"/>
              <a:gd name="connsiteX6" fmla="*/ 98135 w 588801"/>
              <a:gd name="connsiteY6" fmla="*/ 666425 h 666425"/>
              <a:gd name="connsiteX7" fmla="*/ 0 w 588801"/>
              <a:gd name="connsiteY7" fmla="*/ 568290 h 666425"/>
              <a:gd name="connsiteX8" fmla="*/ 0 w 588801"/>
              <a:gd name="connsiteY8" fmla="*/ 98135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801" h="666425">
                <a:moveTo>
                  <a:pt x="0" y="98135"/>
                </a:moveTo>
                <a:cubicBezTo>
                  <a:pt x="0" y="43937"/>
                  <a:pt x="43937" y="0"/>
                  <a:pt x="98135" y="0"/>
                </a:cubicBezTo>
                <a:lnTo>
                  <a:pt x="490666" y="0"/>
                </a:lnTo>
                <a:cubicBezTo>
                  <a:pt x="544864" y="0"/>
                  <a:pt x="588801" y="43937"/>
                  <a:pt x="588801" y="98135"/>
                </a:cubicBezTo>
                <a:lnTo>
                  <a:pt x="588801" y="568290"/>
                </a:lnTo>
                <a:cubicBezTo>
                  <a:pt x="588801" y="622488"/>
                  <a:pt x="544864" y="666425"/>
                  <a:pt x="490666" y="666425"/>
                </a:cubicBezTo>
                <a:lnTo>
                  <a:pt x="98135" y="666425"/>
                </a:lnTo>
                <a:cubicBezTo>
                  <a:pt x="43937" y="666425"/>
                  <a:pt x="0" y="622488"/>
                  <a:pt x="0" y="568290"/>
                </a:cubicBezTo>
                <a:lnTo>
                  <a:pt x="0" y="981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703" tIns="59223" rIns="89703" bIns="5922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2</a:t>
            </a:r>
            <a:endParaRPr lang="fr-FR" b="1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720366" y="2593029"/>
            <a:ext cx="7524042" cy="576000"/>
          </a:xfrm>
          <a:custGeom>
            <a:avLst/>
            <a:gdLst>
              <a:gd name="connsiteX0" fmla="*/ 88858 w 533140"/>
              <a:gd name="connsiteY0" fmla="*/ 0 h 7183099"/>
              <a:gd name="connsiteX1" fmla="*/ 444282 w 533140"/>
              <a:gd name="connsiteY1" fmla="*/ 0 h 7183099"/>
              <a:gd name="connsiteX2" fmla="*/ 533140 w 533140"/>
              <a:gd name="connsiteY2" fmla="*/ 88858 h 7183099"/>
              <a:gd name="connsiteX3" fmla="*/ 533140 w 533140"/>
              <a:gd name="connsiteY3" fmla="*/ 7183099 h 7183099"/>
              <a:gd name="connsiteX4" fmla="*/ 533140 w 533140"/>
              <a:gd name="connsiteY4" fmla="*/ 7183099 h 7183099"/>
              <a:gd name="connsiteX5" fmla="*/ 0 w 533140"/>
              <a:gd name="connsiteY5" fmla="*/ 7183099 h 7183099"/>
              <a:gd name="connsiteX6" fmla="*/ 0 w 533140"/>
              <a:gd name="connsiteY6" fmla="*/ 7183099 h 7183099"/>
              <a:gd name="connsiteX7" fmla="*/ 0 w 533140"/>
              <a:gd name="connsiteY7" fmla="*/ 88858 h 7183099"/>
              <a:gd name="connsiteX8" fmla="*/ 88858 w 533140"/>
              <a:gd name="connsiteY8" fmla="*/ 0 h 718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3099">
                <a:moveTo>
                  <a:pt x="533140" y="1197206"/>
                </a:moveTo>
                <a:lnTo>
                  <a:pt x="533140" y="5985893"/>
                </a:lnTo>
                <a:cubicBezTo>
                  <a:pt x="533140" y="6647089"/>
                  <a:pt x="530187" y="7183092"/>
                  <a:pt x="526545" y="7183092"/>
                </a:cubicBezTo>
                <a:lnTo>
                  <a:pt x="0" y="7183092"/>
                </a:lnTo>
                <a:lnTo>
                  <a:pt x="0" y="7183092"/>
                </a:lnTo>
                <a:lnTo>
                  <a:pt x="0" y="7"/>
                </a:lnTo>
                <a:lnTo>
                  <a:pt x="0" y="7"/>
                </a:lnTo>
                <a:lnTo>
                  <a:pt x="526545" y="7"/>
                </a:lnTo>
                <a:cubicBezTo>
                  <a:pt x="530187" y="7"/>
                  <a:pt x="533140" y="536010"/>
                  <a:pt x="533140" y="1197206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Rédaction du livret de débriefing et autres outils (bulletin, questionnaire)</a:t>
            </a:r>
            <a:endParaRPr lang="fr-FR" kern="1200" dirty="0"/>
          </a:p>
        </p:txBody>
      </p:sp>
      <p:sp>
        <p:nvSpPr>
          <p:cNvPr id="13" name="Forme libre 12"/>
          <p:cNvSpPr/>
          <p:nvPr/>
        </p:nvSpPr>
        <p:spPr>
          <a:xfrm>
            <a:off x="179512" y="2526386"/>
            <a:ext cx="468000" cy="666425"/>
          </a:xfrm>
          <a:custGeom>
            <a:avLst/>
            <a:gdLst>
              <a:gd name="connsiteX0" fmla="*/ 0 w 588801"/>
              <a:gd name="connsiteY0" fmla="*/ 98135 h 666425"/>
              <a:gd name="connsiteX1" fmla="*/ 98135 w 588801"/>
              <a:gd name="connsiteY1" fmla="*/ 0 h 666425"/>
              <a:gd name="connsiteX2" fmla="*/ 490666 w 588801"/>
              <a:gd name="connsiteY2" fmla="*/ 0 h 666425"/>
              <a:gd name="connsiteX3" fmla="*/ 588801 w 588801"/>
              <a:gd name="connsiteY3" fmla="*/ 98135 h 666425"/>
              <a:gd name="connsiteX4" fmla="*/ 588801 w 588801"/>
              <a:gd name="connsiteY4" fmla="*/ 568290 h 666425"/>
              <a:gd name="connsiteX5" fmla="*/ 490666 w 588801"/>
              <a:gd name="connsiteY5" fmla="*/ 666425 h 666425"/>
              <a:gd name="connsiteX6" fmla="*/ 98135 w 588801"/>
              <a:gd name="connsiteY6" fmla="*/ 666425 h 666425"/>
              <a:gd name="connsiteX7" fmla="*/ 0 w 588801"/>
              <a:gd name="connsiteY7" fmla="*/ 568290 h 666425"/>
              <a:gd name="connsiteX8" fmla="*/ 0 w 588801"/>
              <a:gd name="connsiteY8" fmla="*/ 98135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801" h="666425">
                <a:moveTo>
                  <a:pt x="0" y="98135"/>
                </a:moveTo>
                <a:cubicBezTo>
                  <a:pt x="0" y="43937"/>
                  <a:pt x="43937" y="0"/>
                  <a:pt x="98135" y="0"/>
                </a:cubicBezTo>
                <a:lnTo>
                  <a:pt x="490666" y="0"/>
                </a:lnTo>
                <a:cubicBezTo>
                  <a:pt x="544864" y="0"/>
                  <a:pt x="588801" y="43937"/>
                  <a:pt x="588801" y="98135"/>
                </a:cubicBezTo>
                <a:lnTo>
                  <a:pt x="588801" y="568290"/>
                </a:lnTo>
                <a:cubicBezTo>
                  <a:pt x="588801" y="622488"/>
                  <a:pt x="544864" y="666425"/>
                  <a:pt x="490666" y="666425"/>
                </a:cubicBezTo>
                <a:lnTo>
                  <a:pt x="98135" y="666425"/>
                </a:lnTo>
                <a:cubicBezTo>
                  <a:pt x="43937" y="666425"/>
                  <a:pt x="0" y="622488"/>
                  <a:pt x="0" y="568290"/>
                </a:cubicBezTo>
                <a:lnTo>
                  <a:pt x="0" y="981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703" tIns="59223" rIns="89703" bIns="5922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3</a:t>
            </a:r>
            <a:endParaRPr lang="fr-FR" b="1" kern="1200" dirty="0"/>
          </a:p>
        </p:txBody>
      </p:sp>
      <p:sp>
        <p:nvSpPr>
          <p:cNvPr id="14" name="Forme libre 13"/>
          <p:cNvSpPr/>
          <p:nvPr/>
        </p:nvSpPr>
        <p:spPr>
          <a:xfrm>
            <a:off x="720366" y="3285048"/>
            <a:ext cx="7524042" cy="576000"/>
          </a:xfrm>
          <a:custGeom>
            <a:avLst/>
            <a:gdLst>
              <a:gd name="connsiteX0" fmla="*/ 119019 w 714099"/>
              <a:gd name="connsiteY0" fmla="*/ 0 h 7336658"/>
              <a:gd name="connsiteX1" fmla="*/ 595080 w 714099"/>
              <a:gd name="connsiteY1" fmla="*/ 0 h 7336658"/>
              <a:gd name="connsiteX2" fmla="*/ 714099 w 714099"/>
              <a:gd name="connsiteY2" fmla="*/ 119019 h 7336658"/>
              <a:gd name="connsiteX3" fmla="*/ 714099 w 714099"/>
              <a:gd name="connsiteY3" fmla="*/ 7336658 h 7336658"/>
              <a:gd name="connsiteX4" fmla="*/ 714099 w 714099"/>
              <a:gd name="connsiteY4" fmla="*/ 7336658 h 7336658"/>
              <a:gd name="connsiteX5" fmla="*/ 0 w 714099"/>
              <a:gd name="connsiteY5" fmla="*/ 7336658 h 7336658"/>
              <a:gd name="connsiteX6" fmla="*/ 0 w 714099"/>
              <a:gd name="connsiteY6" fmla="*/ 7336658 h 7336658"/>
              <a:gd name="connsiteX7" fmla="*/ 0 w 714099"/>
              <a:gd name="connsiteY7" fmla="*/ 119019 h 7336658"/>
              <a:gd name="connsiteX8" fmla="*/ 119019 w 714099"/>
              <a:gd name="connsiteY8" fmla="*/ 0 h 733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4099" h="7336658">
                <a:moveTo>
                  <a:pt x="714099" y="1222805"/>
                </a:moveTo>
                <a:lnTo>
                  <a:pt x="714099" y="6113853"/>
                </a:lnTo>
                <a:cubicBezTo>
                  <a:pt x="714099" y="6789183"/>
                  <a:pt x="708912" y="7336653"/>
                  <a:pt x="702514" y="7336653"/>
                </a:cubicBezTo>
                <a:lnTo>
                  <a:pt x="0" y="7336653"/>
                </a:lnTo>
                <a:lnTo>
                  <a:pt x="0" y="7336653"/>
                </a:lnTo>
                <a:lnTo>
                  <a:pt x="0" y="5"/>
                </a:lnTo>
                <a:lnTo>
                  <a:pt x="0" y="5"/>
                </a:lnTo>
                <a:lnTo>
                  <a:pt x="702514" y="5"/>
                </a:lnTo>
                <a:cubicBezTo>
                  <a:pt x="708912" y="5"/>
                  <a:pt x="714099" y="547475"/>
                  <a:pt x="714099" y="1222805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58684" rIns="282509" bIns="15868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Animation du bloc des erreurs par les membres du groupe de travail : 2 jours</a:t>
            </a:r>
            <a:endParaRPr lang="fr-FR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179512" y="3249969"/>
            <a:ext cx="468000" cy="666425"/>
          </a:xfrm>
          <a:custGeom>
            <a:avLst/>
            <a:gdLst>
              <a:gd name="connsiteX0" fmla="*/ 0 w 575435"/>
              <a:gd name="connsiteY0" fmla="*/ 95908 h 666425"/>
              <a:gd name="connsiteX1" fmla="*/ 95908 w 575435"/>
              <a:gd name="connsiteY1" fmla="*/ 0 h 666425"/>
              <a:gd name="connsiteX2" fmla="*/ 479527 w 575435"/>
              <a:gd name="connsiteY2" fmla="*/ 0 h 666425"/>
              <a:gd name="connsiteX3" fmla="*/ 575435 w 575435"/>
              <a:gd name="connsiteY3" fmla="*/ 95908 h 666425"/>
              <a:gd name="connsiteX4" fmla="*/ 575435 w 575435"/>
              <a:gd name="connsiteY4" fmla="*/ 570517 h 666425"/>
              <a:gd name="connsiteX5" fmla="*/ 479527 w 575435"/>
              <a:gd name="connsiteY5" fmla="*/ 666425 h 666425"/>
              <a:gd name="connsiteX6" fmla="*/ 95908 w 575435"/>
              <a:gd name="connsiteY6" fmla="*/ 666425 h 666425"/>
              <a:gd name="connsiteX7" fmla="*/ 0 w 575435"/>
              <a:gd name="connsiteY7" fmla="*/ 570517 h 666425"/>
              <a:gd name="connsiteX8" fmla="*/ 0 w 575435"/>
              <a:gd name="connsiteY8" fmla="*/ 95908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35" h="666425">
                <a:moveTo>
                  <a:pt x="0" y="95908"/>
                </a:moveTo>
                <a:cubicBezTo>
                  <a:pt x="0" y="42939"/>
                  <a:pt x="42939" y="0"/>
                  <a:pt x="95908" y="0"/>
                </a:cubicBezTo>
                <a:lnTo>
                  <a:pt x="479527" y="0"/>
                </a:lnTo>
                <a:cubicBezTo>
                  <a:pt x="532496" y="0"/>
                  <a:pt x="575435" y="42939"/>
                  <a:pt x="575435" y="95908"/>
                </a:cubicBezTo>
                <a:lnTo>
                  <a:pt x="575435" y="570517"/>
                </a:lnTo>
                <a:cubicBezTo>
                  <a:pt x="575435" y="623486"/>
                  <a:pt x="532496" y="666425"/>
                  <a:pt x="479527" y="666425"/>
                </a:cubicBezTo>
                <a:lnTo>
                  <a:pt x="95908" y="666425"/>
                </a:lnTo>
                <a:cubicBezTo>
                  <a:pt x="42939" y="666425"/>
                  <a:pt x="0" y="623486"/>
                  <a:pt x="0" y="570517"/>
                </a:cubicBezTo>
                <a:lnTo>
                  <a:pt x="0" y="9590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50" tIns="58570" rIns="89050" bIns="5857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4</a:t>
            </a:r>
            <a:endParaRPr lang="fr-FR" b="1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720366" y="4040196"/>
            <a:ext cx="7524042" cy="576000"/>
          </a:xfrm>
          <a:custGeom>
            <a:avLst/>
            <a:gdLst>
              <a:gd name="connsiteX0" fmla="*/ 88858 w 533140"/>
              <a:gd name="connsiteY0" fmla="*/ 0 h 7592451"/>
              <a:gd name="connsiteX1" fmla="*/ 444282 w 533140"/>
              <a:gd name="connsiteY1" fmla="*/ 0 h 7592451"/>
              <a:gd name="connsiteX2" fmla="*/ 533140 w 533140"/>
              <a:gd name="connsiteY2" fmla="*/ 88858 h 7592451"/>
              <a:gd name="connsiteX3" fmla="*/ 533140 w 533140"/>
              <a:gd name="connsiteY3" fmla="*/ 7592451 h 7592451"/>
              <a:gd name="connsiteX4" fmla="*/ 533140 w 533140"/>
              <a:gd name="connsiteY4" fmla="*/ 7592451 h 7592451"/>
              <a:gd name="connsiteX5" fmla="*/ 0 w 533140"/>
              <a:gd name="connsiteY5" fmla="*/ 7592451 h 7592451"/>
              <a:gd name="connsiteX6" fmla="*/ 0 w 533140"/>
              <a:gd name="connsiteY6" fmla="*/ 7592451 h 7592451"/>
              <a:gd name="connsiteX7" fmla="*/ 0 w 533140"/>
              <a:gd name="connsiteY7" fmla="*/ 88858 h 7592451"/>
              <a:gd name="connsiteX8" fmla="*/ 88858 w 533140"/>
              <a:gd name="connsiteY8" fmla="*/ 0 h 75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592451">
                <a:moveTo>
                  <a:pt x="533140" y="1265432"/>
                </a:moveTo>
                <a:lnTo>
                  <a:pt x="533140" y="6327019"/>
                </a:lnTo>
                <a:cubicBezTo>
                  <a:pt x="533140" y="7025895"/>
                  <a:pt x="530346" y="7592444"/>
                  <a:pt x="526900" y="7592444"/>
                </a:cubicBezTo>
                <a:lnTo>
                  <a:pt x="0" y="7592444"/>
                </a:lnTo>
                <a:lnTo>
                  <a:pt x="0" y="7592444"/>
                </a:lnTo>
                <a:lnTo>
                  <a:pt x="0" y="7"/>
                </a:lnTo>
                <a:lnTo>
                  <a:pt x="0" y="7"/>
                </a:lnTo>
                <a:lnTo>
                  <a:pt x="526900" y="7"/>
                </a:lnTo>
                <a:cubicBezTo>
                  <a:pt x="530346" y="7"/>
                  <a:pt x="533140" y="566556"/>
                  <a:pt x="533140" y="126543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Analyse des résultats par le COPIL et communication</a:t>
            </a:r>
            <a:endParaRPr lang="fr-FR" dirty="0"/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dirty="0"/>
              <a:t>I</a:t>
            </a:r>
            <a:r>
              <a:rPr lang="fr-FR" kern="1200" dirty="0" smtClean="0"/>
              <a:t>ndicateurs : % d’erreurs retrouvées et satisfaction des participants</a:t>
            </a:r>
            <a:endParaRPr lang="fr-FR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179512" y="3973553"/>
            <a:ext cx="468000" cy="666425"/>
          </a:xfrm>
          <a:custGeom>
            <a:avLst/>
            <a:gdLst>
              <a:gd name="connsiteX0" fmla="*/ 0 w 472407"/>
              <a:gd name="connsiteY0" fmla="*/ 78736 h 666425"/>
              <a:gd name="connsiteX1" fmla="*/ 78736 w 472407"/>
              <a:gd name="connsiteY1" fmla="*/ 0 h 666425"/>
              <a:gd name="connsiteX2" fmla="*/ 393671 w 472407"/>
              <a:gd name="connsiteY2" fmla="*/ 0 h 666425"/>
              <a:gd name="connsiteX3" fmla="*/ 472407 w 472407"/>
              <a:gd name="connsiteY3" fmla="*/ 78736 h 666425"/>
              <a:gd name="connsiteX4" fmla="*/ 472407 w 472407"/>
              <a:gd name="connsiteY4" fmla="*/ 587689 h 666425"/>
              <a:gd name="connsiteX5" fmla="*/ 393671 w 472407"/>
              <a:gd name="connsiteY5" fmla="*/ 666425 h 666425"/>
              <a:gd name="connsiteX6" fmla="*/ 78736 w 472407"/>
              <a:gd name="connsiteY6" fmla="*/ 666425 h 666425"/>
              <a:gd name="connsiteX7" fmla="*/ 0 w 472407"/>
              <a:gd name="connsiteY7" fmla="*/ 587689 h 666425"/>
              <a:gd name="connsiteX8" fmla="*/ 0 w 472407"/>
              <a:gd name="connsiteY8" fmla="*/ 78736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407" h="666425">
                <a:moveTo>
                  <a:pt x="0" y="78736"/>
                </a:moveTo>
                <a:cubicBezTo>
                  <a:pt x="0" y="35251"/>
                  <a:pt x="35251" y="0"/>
                  <a:pt x="78736" y="0"/>
                </a:cubicBezTo>
                <a:lnTo>
                  <a:pt x="393671" y="0"/>
                </a:lnTo>
                <a:cubicBezTo>
                  <a:pt x="437156" y="0"/>
                  <a:pt x="472407" y="35251"/>
                  <a:pt x="472407" y="78736"/>
                </a:cubicBezTo>
                <a:lnTo>
                  <a:pt x="472407" y="587689"/>
                </a:lnTo>
                <a:cubicBezTo>
                  <a:pt x="472407" y="631174"/>
                  <a:pt x="437156" y="666425"/>
                  <a:pt x="393671" y="666425"/>
                </a:cubicBezTo>
                <a:lnTo>
                  <a:pt x="78736" y="666425"/>
                </a:lnTo>
                <a:cubicBezTo>
                  <a:pt x="35251" y="666425"/>
                  <a:pt x="0" y="631174"/>
                  <a:pt x="0" y="587689"/>
                </a:cubicBezTo>
                <a:lnTo>
                  <a:pt x="0" y="787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361" tIns="80211" rIns="137361" bIns="80211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5</a:t>
            </a:r>
            <a:endParaRPr lang="fr-FR" b="1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720366" y="4739942"/>
            <a:ext cx="7524042" cy="576000"/>
          </a:xfrm>
          <a:custGeom>
            <a:avLst/>
            <a:gdLst>
              <a:gd name="connsiteX0" fmla="*/ 88858 w 533140"/>
              <a:gd name="connsiteY0" fmla="*/ 0 h 7184699"/>
              <a:gd name="connsiteX1" fmla="*/ 444282 w 533140"/>
              <a:gd name="connsiteY1" fmla="*/ 0 h 7184699"/>
              <a:gd name="connsiteX2" fmla="*/ 533140 w 533140"/>
              <a:gd name="connsiteY2" fmla="*/ 88858 h 7184699"/>
              <a:gd name="connsiteX3" fmla="*/ 533140 w 533140"/>
              <a:gd name="connsiteY3" fmla="*/ 7184699 h 7184699"/>
              <a:gd name="connsiteX4" fmla="*/ 533140 w 533140"/>
              <a:gd name="connsiteY4" fmla="*/ 7184699 h 7184699"/>
              <a:gd name="connsiteX5" fmla="*/ 0 w 533140"/>
              <a:gd name="connsiteY5" fmla="*/ 7184699 h 7184699"/>
              <a:gd name="connsiteX6" fmla="*/ 0 w 533140"/>
              <a:gd name="connsiteY6" fmla="*/ 7184699 h 7184699"/>
              <a:gd name="connsiteX7" fmla="*/ 0 w 533140"/>
              <a:gd name="connsiteY7" fmla="*/ 88858 h 7184699"/>
              <a:gd name="connsiteX8" fmla="*/ 88858 w 533140"/>
              <a:gd name="connsiteY8" fmla="*/ 0 h 71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4699">
                <a:moveTo>
                  <a:pt x="533140" y="1197472"/>
                </a:moveTo>
                <a:lnTo>
                  <a:pt x="533140" y="5987227"/>
                </a:lnTo>
                <a:cubicBezTo>
                  <a:pt x="533140" y="6648570"/>
                  <a:pt x="530188" y="7184692"/>
                  <a:pt x="526546" y="7184692"/>
                </a:cubicBezTo>
                <a:lnTo>
                  <a:pt x="0" y="7184692"/>
                </a:lnTo>
                <a:lnTo>
                  <a:pt x="0" y="7184692"/>
                </a:lnTo>
                <a:lnTo>
                  <a:pt x="0" y="7"/>
                </a:lnTo>
                <a:lnTo>
                  <a:pt x="0" y="7"/>
                </a:lnTo>
                <a:lnTo>
                  <a:pt x="526546" y="7"/>
                </a:lnTo>
                <a:cubicBezTo>
                  <a:pt x="530188" y="7"/>
                  <a:pt x="533140" y="536129"/>
                  <a:pt x="533140" y="119747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Identification des actions d’amélioration et mise en œuvre</a:t>
            </a:r>
            <a:endParaRPr lang="fr-FR" kern="1200" dirty="0"/>
          </a:p>
        </p:txBody>
      </p:sp>
      <p:sp>
        <p:nvSpPr>
          <p:cNvPr id="19" name="Forme libre 18"/>
          <p:cNvSpPr/>
          <p:nvPr/>
        </p:nvSpPr>
        <p:spPr>
          <a:xfrm>
            <a:off x="179512" y="4673300"/>
            <a:ext cx="468000" cy="666425"/>
          </a:xfrm>
          <a:custGeom>
            <a:avLst/>
            <a:gdLst>
              <a:gd name="connsiteX0" fmla="*/ 0 w 575998"/>
              <a:gd name="connsiteY0" fmla="*/ 96002 h 666425"/>
              <a:gd name="connsiteX1" fmla="*/ 96002 w 575998"/>
              <a:gd name="connsiteY1" fmla="*/ 0 h 666425"/>
              <a:gd name="connsiteX2" fmla="*/ 479996 w 575998"/>
              <a:gd name="connsiteY2" fmla="*/ 0 h 666425"/>
              <a:gd name="connsiteX3" fmla="*/ 575998 w 575998"/>
              <a:gd name="connsiteY3" fmla="*/ 96002 h 666425"/>
              <a:gd name="connsiteX4" fmla="*/ 575998 w 575998"/>
              <a:gd name="connsiteY4" fmla="*/ 570423 h 666425"/>
              <a:gd name="connsiteX5" fmla="*/ 479996 w 575998"/>
              <a:gd name="connsiteY5" fmla="*/ 666425 h 666425"/>
              <a:gd name="connsiteX6" fmla="*/ 96002 w 575998"/>
              <a:gd name="connsiteY6" fmla="*/ 666425 h 666425"/>
              <a:gd name="connsiteX7" fmla="*/ 0 w 575998"/>
              <a:gd name="connsiteY7" fmla="*/ 570423 h 666425"/>
              <a:gd name="connsiteX8" fmla="*/ 0 w 575998"/>
              <a:gd name="connsiteY8" fmla="*/ 96002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998" h="666425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479996" y="0"/>
                </a:lnTo>
                <a:cubicBezTo>
                  <a:pt x="533016" y="0"/>
                  <a:pt x="575998" y="42982"/>
                  <a:pt x="575998" y="96002"/>
                </a:cubicBezTo>
                <a:lnTo>
                  <a:pt x="575998" y="570423"/>
                </a:lnTo>
                <a:cubicBezTo>
                  <a:pt x="575998" y="623443"/>
                  <a:pt x="533016" y="666425"/>
                  <a:pt x="479996" y="666425"/>
                </a:cubicBezTo>
                <a:lnTo>
                  <a:pt x="96002" y="666425"/>
                </a:lnTo>
                <a:cubicBezTo>
                  <a:pt x="42982" y="666425"/>
                  <a:pt x="0" y="623443"/>
                  <a:pt x="0" y="570423"/>
                </a:cubicBezTo>
                <a:lnTo>
                  <a:pt x="0" y="96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78" tIns="58598" rIns="89078" bIns="5859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6</a:t>
            </a:r>
            <a:endParaRPr lang="fr-FR" b="1" kern="1200" dirty="0"/>
          </a:p>
        </p:txBody>
      </p:sp>
      <p:sp>
        <p:nvSpPr>
          <p:cNvPr id="20" name="Forme libre 19"/>
          <p:cNvSpPr/>
          <p:nvPr/>
        </p:nvSpPr>
        <p:spPr>
          <a:xfrm>
            <a:off x="720366" y="5439689"/>
            <a:ext cx="7524042" cy="576000"/>
          </a:xfrm>
          <a:custGeom>
            <a:avLst/>
            <a:gdLst>
              <a:gd name="connsiteX0" fmla="*/ 88858 w 533140"/>
              <a:gd name="connsiteY0" fmla="*/ 0 h 7184699"/>
              <a:gd name="connsiteX1" fmla="*/ 444282 w 533140"/>
              <a:gd name="connsiteY1" fmla="*/ 0 h 7184699"/>
              <a:gd name="connsiteX2" fmla="*/ 533140 w 533140"/>
              <a:gd name="connsiteY2" fmla="*/ 88858 h 7184699"/>
              <a:gd name="connsiteX3" fmla="*/ 533140 w 533140"/>
              <a:gd name="connsiteY3" fmla="*/ 7184699 h 7184699"/>
              <a:gd name="connsiteX4" fmla="*/ 533140 w 533140"/>
              <a:gd name="connsiteY4" fmla="*/ 7184699 h 7184699"/>
              <a:gd name="connsiteX5" fmla="*/ 0 w 533140"/>
              <a:gd name="connsiteY5" fmla="*/ 7184699 h 7184699"/>
              <a:gd name="connsiteX6" fmla="*/ 0 w 533140"/>
              <a:gd name="connsiteY6" fmla="*/ 7184699 h 7184699"/>
              <a:gd name="connsiteX7" fmla="*/ 0 w 533140"/>
              <a:gd name="connsiteY7" fmla="*/ 88858 h 7184699"/>
              <a:gd name="connsiteX8" fmla="*/ 88858 w 533140"/>
              <a:gd name="connsiteY8" fmla="*/ 0 h 71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4699">
                <a:moveTo>
                  <a:pt x="533140" y="1197472"/>
                </a:moveTo>
                <a:lnTo>
                  <a:pt x="533140" y="5987227"/>
                </a:lnTo>
                <a:cubicBezTo>
                  <a:pt x="533140" y="6648570"/>
                  <a:pt x="530188" y="7184692"/>
                  <a:pt x="526546" y="7184692"/>
                </a:cubicBezTo>
                <a:lnTo>
                  <a:pt x="0" y="7184692"/>
                </a:lnTo>
                <a:lnTo>
                  <a:pt x="0" y="7184692"/>
                </a:lnTo>
                <a:lnTo>
                  <a:pt x="0" y="7"/>
                </a:lnTo>
                <a:lnTo>
                  <a:pt x="0" y="7"/>
                </a:lnTo>
                <a:lnTo>
                  <a:pt x="526546" y="7"/>
                </a:lnTo>
                <a:cubicBezTo>
                  <a:pt x="530188" y="7"/>
                  <a:pt x="533140" y="536129"/>
                  <a:pt x="533140" y="119747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Partage du concept et des outils aux autres groupements des HCL</a:t>
            </a:r>
            <a:endParaRPr lang="fr-FR" kern="1200" dirty="0"/>
          </a:p>
        </p:txBody>
      </p:sp>
      <p:sp>
        <p:nvSpPr>
          <p:cNvPr id="21" name="Forme libre 20"/>
          <p:cNvSpPr/>
          <p:nvPr/>
        </p:nvSpPr>
        <p:spPr>
          <a:xfrm>
            <a:off x="179512" y="5373047"/>
            <a:ext cx="468000" cy="666425"/>
          </a:xfrm>
          <a:custGeom>
            <a:avLst/>
            <a:gdLst>
              <a:gd name="connsiteX0" fmla="*/ 0 w 575998"/>
              <a:gd name="connsiteY0" fmla="*/ 96002 h 666425"/>
              <a:gd name="connsiteX1" fmla="*/ 96002 w 575998"/>
              <a:gd name="connsiteY1" fmla="*/ 0 h 666425"/>
              <a:gd name="connsiteX2" fmla="*/ 479996 w 575998"/>
              <a:gd name="connsiteY2" fmla="*/ 0 h 666425"/>
              <a:gd name="connsiteX3" fmla="*/ 575998 w 575998"/>
              <a:gd name="connsiteY3" fmla="*/ 96002 h 666425"/>
              <a:gd name="connsiteX4" fmla="*/ 575998 w 575998"/>
              <a:gd name="connsiteY4" fmla="*/ 570423 h 666425"/>
              <a:gd name="connsiteX5" fmla="*/ 479996 w 575998"/>
              <a:gd name="connsiteY5" fmla="*/ 666425 h 666425"/>
              <a:gd name="connsiteX6" fmla="*/ 96002 w 575998"/>
              <a:gd name="connsiteY6" fmla="*/ 666425 h 666425"/>
              <a:gd name="connsiteX7" fmla="*/ 0 w 575998"/>
              <a:gd name="connsiteY7" fmla="*/ 570423 h 666425"/>
              <a:gd name="connsiteX8" fmla="*/ 0 w 575998"/>
              <a:gd name="connsiteY8" fmla="*/ 96002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998" h="666425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479996" y="0"/>
                </a:lnTo>
                <a:cubicBezTo>
                  <a:pt x="533016" y="0"/>
                  <a:pt x="575998" y="42982"/>
                  <a:pt x="575998" y="96002"/>
                </a:cubicBezTo>
                <a:lnTo>
                  <a:pt x="575998" y="570423"/>
                </a:lnTo>
                <a:cubicBezTo>
                  <a:pt x="575998" y="623443"/>
                  <a:pt x="533016" y="666425"/>
                  <a:pt x="479996" y="666425"/>
                </a:cubicBezTo>
                <a:lnTo>
                  <a:pt x="96002" y="666425"/>
                </a:lnTo>
                <a:cubicBezTo>
                  <a:pt x="42982" y="666425"/>
                  <a:pt x="0" y="623443"/>
                  <a:pt x="0" y="570423"/>
                </a:cubicBezTo>
                <a:lnTo>
                  <a:pt x="0" y="96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78" tIns="58598" rIns="89078" bIns="5859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7</a:t>
            </a:r>
            <a:endParaRPr lang="fr-FR" b="1" kern="1200" dirty="0"/>
          </a:p>
        </p:txBody>
      </p:sp>
      <p:sp>
        <p:nvSpPr>
          <p:cNvPr id="22" name="Forme libre 21"/>
          <p:cNvSpPr/>
          <p:nvPr/>
        </p:nvSpPr>
        <p:spPr>
          <a:xfrm>
            <a:off x="720366" y="6139435"/>
            <a:ext cx="7524042" cy="576000"/>
          </a:xfrm>
          <a:custGeom>
            <a:avLst/>
            <a:gdLst>
              <a:gd name="connsiteX0" fmla="*/ 88858 w 533140"/>
              <a:gd name="connsiteY0" fmla="*/ 0 h 7184699"/>
              <a:gd name="connsiteX1" fmla="*/ 444282 w 533140"/>
              <a:gd name="connsiteY1" fmla="*/ 0 h 7184699"/>
              <a:gd name="connsiteX2" fmla="*/ 533140 w 533140"/>
              <a:gd name="connsiteY2" fmla="*/ 88858 h 7184699"/>
              <a:gd name="connsiteX3" fmla="*/ 533140 w 533140"/>
              <a:gd name="connsiteY3" fmla="*/ 7184699 h 7184699"/>
              <a:gd name="connsiteX4" fmla="*/ 533140 w 533140"/>
              <a:gd name="connsiteY4" fmla="*/ 7184699 h 7184699"/>
              <a:gd name="connsiteX5" fmla="*/ 0 w 533140"/>
              <a:gd name="connsiteY5" fmla="*/ 7184699 h 7184699"/>
              <a:gd name="connsiteX6" fmla="*/ 0 w 533140"/>
              <a:gd name="connsiteY6" fmla="*/ 7184699 h 7184699"/>
              <a:gd name="connsiteX7" fmla="*/ 0 w 533140"/>
              <a:gd name="connsiteY7" fmla="*/ 88858 h 7184699"/>
              <a:gd name="connsiteX8" fmla="*/ 88858 w 533140"/>
              <a:gd name="connsiteY8" fmla="*/ 0 h 718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140" h="7184699">
                <a:moveTo>
                  <a:pt x="533140" y="1197472"/>
                </a:moveTo>
                <a:lnTo>
                  <a:pt x="533140" y="5987227"/>
                </a:lnTo>
                <a:cubicBezTo>
                  <a:pt x="533140" y="6648570"/>
                  <a:pt x="530188" y="7184692"/>
                  <a:pt x="526546" y="7184692"/>
                </a:cubicBezTo>
                <a:lnTo>
                  <a:pt x="0" y="7184692"/>
                </a:lnTo>
                <a:lnTo>
                  <a:pt x="0" y="7184692"/>
                </a:lnTo>
                <a:lnTo>
                  <a:pt x="0" y="7"/>
                </a:lnTo>
                <a:lnTo>
                  <a:pt x="0" y="7"/>
                </a:lnTo>
                <a:lnTo>
                  <a:pt x="526546" y="7"/>
                </a:lnTo>
                <a:cubicBezTo>
                  <a:pt x="530188" y="7"/>
                  <a:pt x="533140" y="536129"/>
                  <a:pt x="533140" y="119747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49851" rIns="273676" bIns="149852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Pérennisation de la démarche par intégration au processus de formation des nouveaux arrivants et à la formation continue.</a:t>
            </a:r>
            <a:endParaRPr lang="fr-FR" kern="1200" dirty="0"/>
          </a:p>
        </p:txBody>
      </p:sp>
      <p:sp>
        <p:nvSpPr>
          <p:cNvPr id="23" name="Forme libre 22"/>
          <p:cNvSpPr/>
          <p:nvPr/>
        </p:nvSpPr>
        <p:spPr>
          <a:xfrm>
            <a:off x="179512" y="6072793"/>
            <a:ext cx="468000" cy="666425"/>
          </a:xfrm>
          <a:custGeom>
            <a:avLst/>
            <a:gdLst>
              <a:gd name="connsiteX0" fmla="*/ 0 w 575998"/>
              <a:gd name="connsiteY0" fmla="*/ 96002 h 666425"/>
              <a:gd name="connsiteX1" fmla="*/ 96002 w 575998"/>
              <a:gd name="connsiteY1" fmla="*/ 0 h 666425"/>
              <a:gd name="connsiteX2" fmla="*/ 479996 w 575998"/>
              <a:gd name="connsiteY2" fmla="*/ 0 h 666425"/>
              <a:gd name="connsiteX3" fmla="*/ 575998 w 575998"/>
              <a:gd name="connsiteY3" fmla="*/ 96002 h 666425"/>
              <a:gd name="connsiteX4" fmla="*/ 575998 w 575998"/>
              <a:gd name="connsiteY4" fmla="*/ 570423 h 666425"/>
              <a:gd name="connsiteX5" fmla="*/ 479996 w 575998"/>
              <a:gd name="connsiteY5" fmla="*/ 666425 h 666425"/>
              <a:gd name="connsiteX6" fmla="*/ 96002 w 575998"/>
              <a:gd name="connsiteY6" fmla="*/ 666425 h 666425"/>
              <a:gd name="connsiteX7" fmla="*/ 0 w 575998"/>
              <a:gd name="connsiteY7" fmla="*/ 570423 h 666425"/>
              <a:gd name="connsiteX8" fmla="*/ 0 w 575998"/>
              <a:gd name="connsiteY8" fmla="*/ 96002 h 66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998" h="666425">
                <a:moveTo>
                  <a:pt x="0" y="96002"/>
                </a:moveTo>
                <a:cubicBezTo>
                  <a:pt x="0" y="42982"/>
                  <a:pt x="42982" y="0"/>
                  <a:pt x="96002" y="0"/>
                </a:cubicBezTo>
                <a:lnTo>
                  <a:pt x="479996" y="0"/>
                </a:lnTo>
                <a:cubicBezTo>
                  <a:pt x="533016" y="0"/>
                  <a:pt x="575998" y="42982"/>
                  <a:pt x="575998" y="96002"/>
                </a:cubicBezTo>
                <a:lnTo>
                  <a:pt x="575998" y="570423"/>
                </a:lnTo>
                <a:cubicBezTo>
                  <a:pt x="575998" y="623443"/>
                  <a:pt x="533016" y="666425"/>
                  <a:pt x="479996" y="666425"/>
                </a:cubicBezTo>
                <a:lnTo>
                  <a:pt x="96002" y="666425"/>
                </a:lnTo>
                <a:cubicBezTo>
                  <a:pt x="42982" y="666425"/>
                  <a:pt x="0" y="623443"/>
                  <a:pt x="0" y="570423"/>
                </a:cubicBezTo>
                <a:lnTo>
                  <a:pt x="0" y="96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78" tIns="58598" rIns="89078" bIns="5859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b="1" kern="1200" dirty="0" smtClean="0"/>
              <a:t>8</a:t>
            </a:r>
            <a:endParaRPr lang="fr-FR" b="1" kern="1200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8028384" y="1220302"/>
            <a:ext cx="755576" cy="4805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Avril 2015</a:t>
            </a:r>
            <a:endParaRPr lang="fr-FR" sz="16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8028384" y="3356992"/>
            <a:ext cx="755576" cy="457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Nov. 2015</a:t>
            </a:r>
            <a:endParaRPr lang="fr-FR" sz="16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8028384" y="5498745"/>
            <a:ext cx="755576" cy="4578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Juin 2016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8177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D51DBF-5FCA-48AF-B3F9-1E7382143056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57409"/>
            <a:ext cx="3945335" cy="253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012160" y="2605343"/>
            <a:ext cx="2948941" cy="3550195"/>
            <a:chOff x="5813648" y="1916832"/>
            <a:chExt cx="2948941" cy="3550195"/>
          </a:xfrm>
        </p:grpSpPr>
        <p:pic>
          <p:nvPicPr>
            <p:cNvPr id="10" name="Picture 2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8" t="13406" r="34290" b="11041"/>
            <a:stretch/>
          </p:blipFill>
          <p:spPr bwMode="auto">
            <a:xfrm>
              <a:off x="6804248" y="2703650"/>
              <a:ext cx="1958341" cy="2763377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56" t="12500" r="34290" b="15927"/>
            <a:stretch/>
          </p:blipFill>
          <p:spPr bwMode="auto">
            <a:xfrm>
              <a:off x="5813648" y="1916832"/>
              <a:ext cx="1981200" cy="2617839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403648" y="3370144"/>
            <a:ext cx="31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Tableau des erreurs (matériels)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818033" y="1794446"/>
            <a:ext cx="1534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Bulletin de participation</a:t>
            </a:r>
            <a:endParaRPr lang="fr-FR" b="1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77733" y="606489"/>
            <a:ext cx="18366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3610058" y="237157"/>
            <a:ext cx="137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Affiche</a:t>
            </a:r>
          </a:p>
        </p:txBody>
      </p:sp>
    </p:spTree>
    <p:extLst>
      <p:ext uri="{BB962C8B-B14F-4D97-AF65-F5344CB8AC3E}">
        <p14:creationId xmlns:p14="http://schemas.microsoft.com/office/powerpoint/2010/main" val="32257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0FADA8-F36A-43F4-B9A7-CF2E53D8BC04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79512" y="1496591"/>
            <a:ext cx="3987609" cy="2315475"/>
            <a:chOff x="733873" y="4077072"/>
            <a:chExt cx="3859179" cy="25375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0" t="17776" r="19419" b="9413"/>
            <a:stretch/>
          </p:blipFill>
          <p:spPr bwMode="auto">
            <a:xfrm>
              <a:off x="733873" y="4077072"/>
              <a:ext cx="1840682" cy="2537542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28" t="17580" r="18947" b="10790"/>
            <a:stretch/>
          </p:blipFill>
          <p:spPr bwMode="auto">
            <a:xfrm>
              <a:off x="2724738" y="4085339"/>
              <a:ext cx="1868314" cy="2521008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11459" r="35461" b="11250"/>
          <a:stretch/>
        </p:blipFill>
        <p:spPr bwMode="auto">
          <a:xfrm>
            <a:off x="6444207" y="2140951"/>
            <a:ext cx="2270193" cy="334223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55576" y="1016702"/>
            <a:ext cx="2544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Classeur de débriefing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084168" y="149456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Questionnaire de satisfaction</a:t>
            </a:r>
            <a:endParaRPr lang="fr-FR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434486"/>
            <a:ext cx="2829515" cy="188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1"/>
                </a:solidFill>
                <a:latin typeface="Calibri" pitchFamily="34" charset="0"/>
              </a:defRPr>
            </a:lvl9pPr>
          </a:lstStyle>
          <a:p>
            <a:r>
              <a:rPr lang="fr-FR" dirty="0" smtClean="0"/>
              <a:t>Outils (suite)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768660" y="4000152"/>
            <a:ext cx="323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Débriefing avec un animateur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167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diaporama-HCL-2016">
  <a:themeElements>
    <a:clrScheme name="HCL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B5EF"/>
      </a:accent1>
      <a:accent2>
        <a:srgbClr val="F58153"/>
      </a:accent2>
      <a:accent3>
        <a:srgbClr val="9374BC"/>
      </a:accent3>
      <a:accent4>
        <a:srgbClr val="F3C33D"/>
      </a:accent4>
      <a:accent5>
        <a:srgbClr val="90D09F"/>
      </a:accent5>
      <a:accent6>
        <a:srgbClr val="F58153"/>
      </a:accent6>
      <a:hlink>
        <a:srgbClr val="00B5EF"/>
      </a:hlink>
      <a:folHlink>
        <a:srgbClr val="483166"/>
      </a:folHlink>
    </a:clrScheme>
    <a:fontScheme name="polices HC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CL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B5EF"/>
    </a:accent1>
    <a:accent2>
      <a:srgbClr val="F58153"/>
    </a:accent2>
    <a:accent3>
      <a:srgbClr val="9374BC"/>
    </a:accent3>
    <a:accent4>
      <a:srgbClr val="F3C33D"/>
    </a:accent4>
    <a:accent5>
      <a:srgbClr val="90D09F"/>
    </a:accent5>
    <a:accent6>
      <a:srgbClr val="F58153"/>
    </a:accent6>
    <a:hlink>
      <a:srgbClr val="00B5EF"/>
    </a:hlink>
    <a:folHlink>
      <a:srgbClr val="4831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modele-diaporama-HCL-2016</Template>
  <TotalTime>790</TotalTime>
  <Words>533</Words>
  <Application>Microsoft Office PowerPoint</Application>
  <PresentationFormat>Affichage à l'écran (4:3)</PresentationFormat>
  <Paragraphs>144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modele-diaporama-HCL-2016</vt:lpstr>
      <vt:lpstr>Le « BLOC DES ERREURS » Semaine de la sécurité patient 2015  E. BERGUE - M.PERARD - I.SCHOENFELDER  </vt:lpstr>
      <vt:lpstr>Objectif et principes</vt:lpstr>
      <vt:lpstr> Objectif du projet</vt:lpstr>
      <vt:lpstr>Les grands principes du projet</vt:lpstr>
      <vt:lpstr>Description du projet</vt:lpstr>
      <vt:lpstr>Acteurs du projet</vt:lpstr>
      <vt:lpstr>Etapes du projet</vt:lpstr>
      <vt:lpstr>Outils</vt:lpstr>
      <vt:lpstr>Présentation PowerPoint</vt:lpstr>
      <vt:lpstr>Présentation PowerPoint</vt:lpstr>
      <vt:lpstr>RESULTATS</vt:lpstr>
      <vt:lpstr> Détection des erreurs par tous</vt:lpstr>
      <vt:lpstr> Détection des erreurs :  tous / bloc</vt:lpstr>
      <vt:lpstr>Exemples d’axes d’amélioration identifiés</vt:lpstr>
      <vt:lpstr>Conclusion et perspectives</vt:lpstr>
      <vt:lpstr>Conclusion</vt:lpstr>
      <vt:lpstr>Perspectives</vt:lpstr>
      <vt:lpstr>Présentation PowerPoint</vt:lpstr>
    </vt:vector>
  </TitlesOfParts>
  <Company>Hospices Civils de Lyon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SCHOENFELDER, Isabelle</dc:creator>
  <cp:lastModifiedBy>SCHOENFELDER, Isabelle</cp:lastModifiedBy>
  <cp:revision>91</cp:revision>
  <cp:lastPrinted>2016-05-17T14:12:18Z</cp:lastPrinted>
  <dcterms:created xsi:type="dcterms:W3CDTF">2016-01-31T19:55:13Z</dcterms:created>
  <dcterms:modified xsi:type="dcterms:W3CDTF">2016-05-19T07:42:07Z</dcterms:modified>
</cp:coreProperties>
</file>