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5" r:id="rId2"/>
    <p:sldId id="312" r:id="rId3"/>
    <p:sldId id="412" r:id="rId4"/>
    <p:sldId id="413" r:id="rId5"/>
    <p:sldId id="374" r:id="rId6"/>
    <p:sldId id="414" r:id="rId7"/>
    <p:sldId id="278" r:id="rId8"/>
    <p:sldId id="415" r:id="rId9"/>
    <p:sldId id="408" r:id="rId10"/>
    <p:sldId id="416" r:id="rId11"/>
    <p:sldId id="353" r:id="rId12"/>
    <p:sldId id="41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B2FE2-0883-704D-82AC-1405E8F42F2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3AFF4-EB79-934D-8CF1-852B75579B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39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fr-F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03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0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47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7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FAD138-E06A-5744-8D2A-E74D503870D6}" type="datetimeFigureOut">
              <a:rPr lang="fr-FR"/>
              <a:pPr>
                <a:defRPr/>
              </a:pPr>
              <a:t>24/06/2019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EBF9FC4-D299-694E-A6C8-DBE01F1700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7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4AEDF461-50EE-4110-9A99-0EFA1C61E3EB}" type="datetimeFigureOut">
              <a:rPr lang="fr-FR" altLang="fr-FR"/>
              <a:pPr/>
              <a:t>24/06/2019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A65DB5F-54BF-4DF9-A65A-5A12BFD191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387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4AEDF461-50EE-4110-9A99-0EFA1C61E3EB}" type="datetimeFigureOut">
              <a:rPr lang="fr-FR" altLang="fr-FR"/>
              <a:pPr/>
              <a:t>24/06/2019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A65DB5F-54BF-4DF9-A65A-5A12BFD191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830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4AEDF461-50EE-4110-9A99-0EFA1C61E3EB}" type="datetimeFigureOut">
              <a:rPr lang="fr-FR" altLang="fr-FR"/>
              <a:pPr/>
              <a:t>24/06/2019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A65DB5F-54BF-4DF9-A65A-5A12BFD1911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842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31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9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26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08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28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56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04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9F406-2032-E747-9E6F-D2757CF7E7E9}" type="datetimeFigureOut">
              <a:rPr lang="fr-FR" smtClean="0"/>
              <a:t>24/06/2019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B6F9-90C2-3042-8E3B-7DB6B84E5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2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file://localhost/http://www.heral-pub.fr/IMG/jpg/logo_fhf-2-3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/http:/www.heral-pub.fr/IMG/jpg/logo_fhf-2-3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/http:/www.heral-pub.fr/IMG/jpg/logo_fhf-2-3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/http:/www.heral-pub.fr/IMG/jpg/logo_fhf-2-3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/http:/www.heral-pub.fr/IMG/jpg/logo_fhf-2-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Word_Document3.docx"/><Relationship Id="rId7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file://localhost/http://www.heral-pub.fr/IMG/jpg/logo_fhf-2-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/http:/www.heral-pub.fr/IMG/jpg/logo_fhf-2-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32140"/>
            <a:ext cx="7772400" cy="210309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Retour d’expérience </a:t>
            </a:r>
            <a:r>
              <a:rPr lang="fr-FR" b="1" dirty="0" smtClean="0"/>
              <a:t>Partenariat </a:t>
            </a:r>
            <a:br>
              <a:rPr lang="fr-FR" b="1" dirty="0" smtClean="0"/>
            </a:br>
            <a:r>
              <a:rPr lang="fr-FR" sz="3100" b="1" dirty="0" smtClean="0"/>
              <a:t>Togo </a:t>
            </a:r>
            <a:r>
              <a:rPr lang="fr-FR" sz="3100" dirty="0" smtClean="0"/>
              <a:t>CHR Atakpamé 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 smtClean="0"/>
              <a:t>(Maternité-Pédiatrie centres de référence SONU C)</a:t>
            </a:r>
            <a:br>
              <a:rPr lang="fr-FR" sz="3100" dirty="0" smtClean="0"/>
            </a:br>
            <a:r>
              <a:rPr lang="fr-FR" sz="3100" b="1" dirty="0" smtClean="0"/>
              <a:t>France</a:t>
            </a:r>
            <a:r>
              <a:rPr lang="fr-FR" sz="3100" dirty="0" smtClean="0"/>
              <a:t> CHU Louis Mourier (Centre périnatal type III)</a:t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373077"/>
            <a:ext cx="7086600" cy="955486"/>
          </a:xfrm>
        </p:spPr>
        <p:txBody>
          <a:bodyPr>
            <a:normAutofit fontScale="62500" lnSpcReduction="20000"/>
          </a:bodyPr>
          <a:lstStyle/>
          <a:p>
            <a:r>
              <a:rPr lang="fr-FR" b="1" dirty="0" smtClean="0"/>
              <a:t>Dr Catherine Crenn Hebert </a:t>
            </a:r>
            <a:r>
              <a:rPr lang="fr-FR" b="1" dirty="0"/>
              <a:t>p</a:t>
            </a:r>
            <a:r>
              <a:rPr lang="fr-FR" b="1" dirty="0" smtClean="0"/>
              <a:t>our l’équipe </a:t>
            </a:r>
          </a:p>
          <a:p>
            <a:r>
              <a:rPr lang="fr-FR" b="1" dirty="0" err="1" smtClean="0"/>
              <a:t>obstétrico</a:t>
            </a:r>
            <a:r>
              <a:rPr lang="fr-FR" b="1" dirty="0" smtClean="0"/>
              <a:t>-pédiatrique (Pr L Mandelbrot)</a:t>
            </a:r>
          </a:p>
          <a:p>
            <a:r>
              <a:rPr lang="fr-FR" dirty="0" smtClean="0"/>
              <a:t>25 Juin 2019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63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37846" y="59592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98" y="4445733"/>
            <a:ext cx="1505561" cy="217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59342"/>
              </p:ext>
            </p:extLst>
          </p:nvPr>
        </p:nvGraphicFramePr>
        <p:xfrm>
          <a:off x="6095511" y="412561"/>
          <a:ext cx="2736362" cy="145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" name="Document" r:id="rId4" imgW="1739836" imgH="927066" progId="Word.Document.12">
                  <p:embed/>
                </p:oleObj>
              </mc:Choice>
              <mc:Fallback>
                <p:oleObj name="Document" r:id="rId4" imgW="1739836" imgH="92706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511" y="412561"/>
                        <a:ext cx="2736362" cy="145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139299"/>
            <a:ext cx="1094154" cy="208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r="20003"/>
          <a:stretch>
            <a:fillRect/>
          </a:stretch>
        </p:blipFill>
        <p:spPr bwMode="auto">
          <a:xfrm>
            <a:off x="7414724" y="4741993"/>
            <a:ext cx="1567351" cy="187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04" r="20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26" y="659349"/>
            <a:ext cx="2937839" cy="7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400" dirty="0" smtClean="0">
                <a:ea typeface="ＭＳ Ｐゴシック" pitchFamily="34" charset="-128"/>
              </a:rPr>
              <a:t>CONCLUSION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Partenariat LMR /CHR s’achève dans le cadre du PRPH</a:t>
            </a:r>
          </a:p>
          <a:p>
            <a:r>
              <a:rPr lang="fr-FR" dirty="0" smtClean="0"/>
              <a:t>Le suivi des actions sera permis par un nouveau partenariat noué grâce à Entraide Santé (dont le pédiatre du CHR est membre) et avec l’hôpital de Nanterre avec lequel nous sommes liés: </a:t>
            </a:r>
            <a:endParaRPr lang="fr-FR" dirty="0" smtClean="0"/>
          </a:p>
          <a:p>
            <a:pPr lvl="1"/>
            <a:r>
              <a:rPr lang="fr-FR" dirty="0" smtClean="0"/>
              <a:t>ex </a:t>
            </a:r>
            <a:r>
              <a:rPr lang="fr-FR" dirty="0" smtClean="0"/>
              <a:t>projet hygiène (débuté lors du stage de janvier 2019), </a:t>
            </a:r>
            <a:endParaRPr lang="fr-FR" dirty="0" smtClean="0"/>
          </a:p>
          <a:p>
            <a:pPr lvl="1"/>
            <a:r>
              <a:rPr lang="fr-FR" dirty="0" smtClean="0"/>
              <a:t>et </a:t>
            </a:r>
            <a:r>
              <a:rPr lang="fr-FR" dirty="0" smtClean="0"/>
              <a:t>en maternité: diabète et grossesse…</a:t>
            </a:r>
            <a:endParaRPr lang="fr-FR" dirty="0"/>
          </a:p>
        </p:txBody>
      </p:sp>
      <p:pic>
        <p:nvPicPr>
          <p:cNvPr id="33795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989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r="20003"/>
          <a:stretch>
            <a:fillRect/>
          </a:stretch>
        </p:blipFill>
        <p:spPr bwMode="auto">
          <a:xfrm>
            <a:off x="7675563" y="5183042"/>
            <a:ext cx="10112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04" r="20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7" name="Imag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743" y="2136775"/>
            <a:ext cx="90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71" y="456798"/>
            <a:ext cx="2263583" cy="6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3286125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8038" y="3141663"/>
            <a:ext cx="4968875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atin typeface="+mn-lt"/>
                <a:cs typeface="+mn-cs"/>
              </a:rPr>
              <a:t> </a:t>
            </a:r>
            <a:r>
              <a:rPr lang="fr-FR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</a:rPr>
              <a:t>NOUS </a:t>
            </a:r>
            <a:r>
              <a:rPr lang="fr-FR" sz="28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VOUS REMERCIONS</a:t>
            </a:r>
            <a:endParaRPr lang="fr-FR" sz="2800" dirty="0">
              <a:latin typeface="+mn-lt"/>
              <a:cs typeface="+mn-cs"/>
            </a:endParaRPr>
          </a:p>
        </p:txBody>
      </p:sp>
      <p:pic>
        <p:nvPicPr>
          <p:cNvPr id="10" name="ELPH99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smtClean="0">
                <a:ea typeface="ＭＳ Ｐゴシック" pitchFamily="34" charset="-128"/>
              </a:rPr>
              <a:t>Remerciements</a:t>
            </a:r>
          </a:p>
        </p:txBody>
      </p:sp>
      <p:sp>
        <p:nvSpPr>
          <p:cNvPr id="7168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39100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fr-FR" altLang="fr-FR" sz="2000" b="1" i="1" dirty="0" smtClean="0">
                <a:ea typeface="ＭＳ Ｐゴシック" pitchFamily="34" charset="-128"/>
              </a:rPr>
              <a:t>Equipes d’Atakpamé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Dr </a:t>
            </a:r>
            <a:r>
              <a:rPr lang="fr-FR" altLang="fr-FR" sz="2100" dirty="0" err="1" smtClean="0">
                <a:ea typeface="ＭＳ Ｐゴシック" pitchFamily="34" charset="-128"/>
              </a:rPr>
              <a:t>Foly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Clocuh</a:t>
            </a:r>
            <a:r>
              <a:rPr lang="fr-FR" altLang="fr-FR" sz="2100" dirty="0" smtClean="0">
                <a:ea typeface="ＭＳ Ｐゴシック" pitchFamily="34" charset="-128"/>
              </a:rPr>
              <a:t> (Gy-</a:t>
            </a:r>
            <a:r>
              <a:rPr lang="fr-FR" altLang="fr-FR" sz="2100" dirty="0" err="1" smtClean="0">
                <a:ea typeface="ＭＳ Ｐゴシック" pitchFamily="34" charset="-128"/>
              </a:rPr>
              <a:t>obst</a:t>
            </a:r>
            <a:r>
              <a:rPr lang="fr-FR" altLang="fr-FR" sz="21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Mme </a:t>
            </a:r>
            <a:r>
              <a:rPr lang="fr-FR" altLang="fr-FR" sz="2100" dirty="0" err="1" smtClean="0">
                <a:ea typeface="ＭＳ Ｐゴシック" pitchFamily="34" charset="-128"/>
              </a:rPr>
              <a:t>Assagba</a:t>
            </a:r>
            <a:r>
              <a:rPr lang="fr-FR" altLang="fr-FR" sz="2100" dirty="0" smtClean="0">
                <a:ea typeface="ＭＳ Ｐゴシック" pitchFamily="34" charset="-128"/>
              </a:rPr>
              <a:t> (cadre SF district)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Hilaire </a:t>
            </a:r>
            <a:r>
              <a:rPr lang="fr-FR" altLang="fr-FR" sz="2100" dirty="0" err="1" smtClean="0">
                <a:ea typeface="ＭＳ Ｐゴシック" pitchFamily="34" charset="-128"/>
              </a:rPr>
              <a:t>Kpedzroku</a:t>
            </a:r>
            <a:r>
              <a:rPr lang="fr-FR" altLang="fr-FR" sz="2100" dirty="0" smtClean="0">
                <a:ea typeface="ＭＳ Ｐゴシック" pitchFamily="34" charset="-128"/>
              </a:rPr>
              <a:t> (psychologue)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Dr Attoh  (pédiatre)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Philippe </a:t>
            </a:r>
            <a:r>
              <a:rPr lang="fr-FR" altLang="fr-FR" sz="2100" dirty="0" err="1" smtClean="0">
                <a:ea typeface="ＭＳ Ｐゴシック" pitchFamily="34" charset="-128"/>
              </a:rPr>
              <a:t>Bouassalo</a:t>
            </a:r>
            <a:r>
              <a:rPr lang="fr-FR" altLang="fr-FR" sz="2100" dirty="0" smtClean="0">
                <a:ea typeface="ＭＳ Ｐゴシック" pitchFamily="34" charset="-128"/>
              </a:rPr>
              <a:t> (cadre pédiatrie)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Félicité Mensah (SF </a:t>
            </a:r>
            <a:r>
              <a:rPr lang="fr-FR" altLang="fr-FR" sz="2100" dirty="0" err="1" smtClean="0">
                <a:ea typeface="ＭＳ Ｐゴシック" pitchFamily="34" charset="-128"/>
              </a:rPr>
              <a:t>polycl</a:t>
            </a:r>
            <a:r>
              <a:rPr lang="fr-FR" altLang="fr-FR" sz="21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err="1" smtClean="0">
                <a:ea typeface="ＭＳ Ｐゴシック" pitchFamily="34" charset="-128"/>
              </a:rPr>
              <a:t>Ama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Elitcha</a:t>
            </a:r>
            <a:r>
              <a:rPr lang="fr-FR" altLang="fr-FR" sz="2100" dirty="0" smtClean="0">
                <a:ea typeface="ＭＳ Ｐゴシック" pitchFamily="34" charset="-128"/>
              </a:rPr>
              <a:t> (SF </a:t>
            </a:r>
            <a:r>
              <a:rPr lang="fr-FR" altLang="fr-FR" sz="2100" dirty="0" err="1" smtClean="0">
                <a:ea typeface="ＭＳ Ｐゴシック" pitchFamily="34" charset="-128"/>
              </a:rPr>
              <a:t>disp</a:t>
            </a:r>
            <a:r>
              <a:rPr lang="fr-FR" altLang="fr-FR" sz="21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err="1" smtClean="0">
                <a:ea typeface="ＭＳ Ｐゴシック" pitchFamily="34" charset="-128"/>
              </a:rPr>
              <a:t>Awoussi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Kparanta</a:t>
            </a:r>
            <a:r>
              <a:rPr lang="fr-FR" altLang="fr-FR" sz="2100" dirty="0" smtClean="0">
                <a:ea typeface="ＭＳ Ｐゴシック" pitchFamily="34" charset="-128"/>
              </a:rPr>
              <a:t> (SF CHR)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Dr </a:t>
            </a:r>
            <a:r>
              <a:rPr lang="fr-FR" altLang="fr-FR" sz="2100" dirty="0" err="1" smtClean="0">
                <a:ea typeface="ＭＳ Ｐゴシック" pitchFamily="34" charset="-128"/>
              </a:rPr>
              <a:t>Komivi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Tongon</a:t>
            </a:r>
            <a:r>
              <a:rPr lang="fr-FR" altLang="fr-FR" sz="2100" dirty="0" smtClean="0">
                <a:ea typeface="ＭＳ Ｐゴシック" pitchFamily="34" charset="-128"/>
              </a:rPr>
              <a:t> (pédiatre)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Dr Bright </a:t>
            </a:r>
            <a:r>
              <a:rPr lang="fr-FR" altLang="fr-FR" sz="2100" dirty="0" err="1" smtClean="0">
                <a:ea typeface="ＭＳ Ｐゴシック" pitchFamily="34" charset="-128"/>
              </a:rPr>
              <a:t>Agbofoati</a:t>
            </a:r>
            <a:r>
              <a:rPr lang="fr-FR" altLang="fr-FR" sz="2100" dirty="0" smtClean="0">
                <a:ea typeface="ＭＳ Ｐゴシック" pitchFamily="34" charset="-128"/>
              </a:rPr>
              <a:t> (Gy-</a:t>
            </a:r>
            <a:r>
              <a:rPr lang="fr-FR" altLang="fr-FR" sz="2100" dirty="0" err="1" smtClean="0">
                <a:ea typeface="ＭＳ Ｐゴシック" pitchFamily="34" charset="-128"/>
              </a:rPr>
              <a:t>obst</a:t>
            </a:r>
            <a:r>
              <a:rPr lang="fr-FR" altLang="fr-FR" sz="21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err="1" smtClean="0">
                <a:ea typeface="ＭＳ Ｐゴシック" pitchFamily="34" charset="-128"/>
              </a:rPr>
              <a:t>Talata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Bangana</a:t>
            </a:r>
            <a:r>
              <a:rPr lang="fr-FR" altLang="fr-FR" sz="2100" dirty="0" smtClean="0">
                <a:ea typeface="ＭＳ Ｐゴシック" pitchFamily="34" charset="-128"/>
              </a:rPr>
              <a:t> (SF CHR)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err="1" smtClean="0">
                <a:ea typeface="ＭＳ Ｐゴシック" pitchFamily="34" charset="-128"/>
              </a:rPr>
              <a:t>Dela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Raymondo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smtClean="0">
                <a:ea typeface="ＭＳ Ｐゴシック" pitchFamily="34" charset="-128"/>
              </a:rPr>
              <a:t>(Assistante pédiatrie)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altLang="fr-FR" sz="21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err="1" smtClean="0">
                <a:ea typeface="ＭＳ Ｐゴシック" pitchFamily="34" charset="-128"/>
              </a:rPr>
              <a:t>Patchassi</a:t>
            </a:r>
            <a:r>
              <a:rPr lang="fr-FR" altLang="fr-FR" sz="2100" dirty="0" smtClean="0">
                <a:ea typeface="ＭＳ Ｐゴシック" pitchFamily="34" charset="-128"/>
              </a:rPr>
              <a:t> </a:t>
            </a:r>
            <a:r>
              <a:rPr lang="fr-FR" altLang="fr-FR" sz="2100" dirty="0" err="1" smtClean="0">
                <a:ea typeface="ＭＳ Ｐゴシック" pitchFamily="34" charset="-128"/>
              </a:rPr>
              <a:t>Kadanga</a:t>
            </a:r>
            <a:r>
              <a:rPr lang="fr-FR" altLang="fr-FR" sz="2100" dirty="0" smtClean="0">
                <a:ea typeface="ＭＳ Ｐゴシック" pitchFamily="34" charset="-128"/>
              </a:rPr>
              <a:t> (Directeur CHR)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Mr </a:t>
            </a:r>
            <a:r>
              <a:rPr lang="fr-FR" altLang="fr-FR" sz="2100" dirty="0" err="1" smtClean="0">
                <a:ea typeface="ＭＳ Ｐゴシック" pitchFamily="34" charset="-128"/>
              </a:rPr>
              <a:t>Edorh</a:t>
            </a:r>
            <a:r>
              <a:rPr lang="fr-FR" altLang="fr-FR" sz="2100" dirty="0" smtClean="0">
                <a:ea typeface="ＭＳ Ｐゴシック" pitchFamily="34" charset="-128"/>
              </a:rPr>
              <a:t> (Directeur CHR)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Olivier </a:t>
            </a:r>
            <a:r>
              <a:rPr lang="fr-FR" altLang="fr-FR" sz="2100" dirty="0" err="1" smtClean="0">
                <a:ea typeface="ＭＳ Ｐゴシック" pitchFamily="34" charset="-128"/>
              </a:rPr>
              <a:t>Bamazi</a:t>
            </a:r>
            <a:r>
              <a:rPr lang="fr-FR" altLang="fr-FR" sz="2100" dirty="0" smtClean="0">
                <a:ea typeface="ＭＳ Ｐゴシック" pitchFamily="34" charset="-128"/>
              </a:rPr>
              <a:t> (Directeur CHR)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Dr </a:t>
            </a:r>
            <a:r>
              <a:rPr lang="fr-FR" altLang="fr-FR" sz="2100" dirty="0" err="1" smtClean="0">
                <a:ea typeface="ＭＳ Ｐゴシック" pitchFamily="34" charset="-128"/>
              </a:rPr>
              <a:t>Adjessi</a:t>
            </a:r>
            <a:r>
              <a:rPr lang="fr-FR" altLang="fr-FR" sz="2100" dirty="0" smtClean="0">
                <a:ea typeface="ＭＳ Ｐゴシック" pitchFamily="34" charset="-128"/>
              </a:rPr>
              <a:t> (</a:t>
            </a:r>
            <a:r>
              <a:rPr lang="fr-FR" altLang="fr-FR" sz="2100" dirty="0" err="1" smtClean="0">
                <a:ea typeface="ＭＳ Ｐゴシック" pitchFamily="34" charset="-128"/>
              </a:rPr>
              <a:t>méd</a:t>
            </a:r>
            <a:r>
              <a:rPr lang="fr-FR" altLang="fr-FR" sz="2100" dirty="0" smtClean="0">
                <a:ea typeface="ＭＳ Ｐゴシック" pitchFamily="34" charset="-128"/>
              </a:rPr>
              <a:t> chef district </a:t>
            </a:r>
            <a:r>
              <a:rPr lang="fr-FR" altLang="fr-FR" sz="2100" dirty="0" err="1" smtClean="0">
                <a:ea typeface="ＭＳ Ｐゴシック" pitchFamily="34" charset="-128"/>
              </a:rPr>
              <a:t>Ogou</a:t>
            </a:r>
            <a:r>
              <a:rPr lang="fr-FR" altLang="fr-FR" sz="21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2100" dirty="0" smtClean="0">
                <a:ea typeface="ＭＳ Ｐゴシック" pitchFamily="34" charset="-128"/>
              </a:rPr>
              <a:t>Dr </a:t>
            </a:r>
            <a:r>
              <a:rPr lang="fr-FR" altLang="fr-FR" sz="2100" dirty="0" err="1" smtClean="0">
                <a:ea typeface="ＭＳ Ｐゴシック" pitchFamily="34" charset="-128"/>
              </a:rPr>
              <a:t>Sabi</a:t>
            </a:r>
            <a:r>
              <a:rPr lang="fr-FR" altLang="fr-FR" sz="2100" dirty="0" smtClean="0">
                <a:ea typeface="ＭＳ Ｐゴシック" pitchFamily="34" charset="-128"/>
              </a:rPr>
              <a:t> (</a:t>
            </a:r>
            <a:r>
              <a:rPr lang="fr-FR" altLang="fr-FR" sz="2100" dirty="0" err="1">
                <a:ea typeface="ＭＳ Ｐゴシック" pitchFamily="34" charset="-128"/>
              </a:rPr>
              <a:t>méd</a:t>
            </a:r>
            <a:r>
              <a:rPr lang="fr-FR" altLang="fr-FR" sz="2100" dirty="0">
                <a:ea typeface="ＭＳ Ｐゴシック" pitchFamily="34" charset="-128"/>
              </a:rPr>
              <a:t> chef district </a:t>
            </a:r>
            <a:r>
              <a:rPr lang="fr-FR" altLang="fr-FR" sz="2100" dirty="0" err="1">
                <a:ea typeface="ＭＳ Ｐゴシック" pitchFamily="34" charset="-128"/>
              </a:rPr>
              <a:t>Ogou</a:t>
            </a:r>
            <a:r>
              <a:rPr lang="fr-FR" altLang="fr-FR" sz="2100" dirty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altLang="fr-FR" sz="2000" dirty="0" smtClean="0">
              <a:ea typeface="ＭＳ Ｐゴシック" pitchFamily="34" charset="-128"/>
            </a:endParaRPr>
          </a:p>
        </p:txBody>
      </p:sp>
      <p:sp>
        <p:nvSpPr>
          <p:cNvPr id="7168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39100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fr-FR" altLang="fr-FR" sz="2000" b="1" i="1" dirty="0" smtClean="0">
                <a:ea typeface="ＭＳ Ｐゴシック" pitchFamily="34" charset="-128"/>
              </a:rPr>
              <a:t>Equipes de Colombes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Pr Laurent Mandelbrot (chef pôle FE)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Dr Luc </a:t>
            </a:r>
            <a:r>
              <a:rPr lang="fr-FR" altLang="fr-FR" sz="1900" dirty="0" err="1" smtClean="0">
                <a:ea typeface="ＭＳ Ｐゴシック" pitchFamily="34" charset="-128"/>
              </a:rPr>
              <a:t>Desfrere</a:t>
            </a:r>
            <a:r>
              <a:rPr lang="fr-FR" altLang="fr-FR" sz="1900" dirty="0" smtClean="0">
                <a:ea typeface="ＭＳ Ｐゴシック" pitchFamily="34" charset="-128"/>
              </a:rPr>
              <a:t> (chef </a:t>
            </a:r>
            <a:r>
              <a:rPr lang="fr-FR" altLang="fr-FR" sz="1900" dirty="0" err="1" smtClean="0">
                <a:ea typeface="ＭＳ Ｐゴシック" pitchFamily="34" charset="-128"/>
              </a:rPr>
              <a:t>sce</a:t>
            </a:r>
            <a:r>
              <a:rPr lang="fr-FR" altLang="fr-FR" sz="1900" dirty="0" smtClean="0">
                <a:ea typeface="ＭＳ Ｐゴシック" pitchFamily="34" charset="-128"/>
              </a:rPr>
              <a:t> néonatalogie)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err="1" smtClean="0">
                <a:ea typeface="ＭＳ Ｐゴシック" pitchFamily="34" charset="-128"/>
              </a:rPr>
              <a:t>Noelle</a:t>
            </a:r>
            <a:r>
              <a:rPr lang="fr-FR" altLang="fr-FR" sz="1900" dirty="0" smtClean="0">
                <a:ea typeface="ＭＳ Ｐゴシック" pitchFamily="34" charset="-128"/>
              </a:rPr>
              <a:t> </a:t>
            </a:r>
            <a:r>
              <a:rPr lang="fr-FR" altLang="fr-FR" sz="1900" dirty="0" err="1" smtClean="0">
                <a:ea typeface="ＭＳ Ｐゴシック" pitchFamily="34" charset="-128"/>
              </a:rPr>
              <a:t>Dacheux</a:t>
            </a:r>
            <a:r>
              <a:rPr lang="fr-FR" altLang="fr-FR" sz="1900" dirty="0" smtClean="0">
                <a:ea typeface="ＭＳ Ｐゴシック" pitchFamily="34" charset="-128"/>
              </a:rPr>
              <a:t> ( </a:t>
            </a:r>
            <a:r>
              <a:rPr lang="fr-FR" altLang="fr-FR" sz="1900" dirty="0" smtClean="0">
                <a:ea typeface="ＭＳ Ｐゴシック" pitchFamily="34" charset="-128"/>
              </a:rPr>
              <a:t>SF coordinatrice</a:t>
            </a:r>
            <a:r>
              <a:rPr lang="fr-FR" altLang="fr-FR" sz="19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Marie-Pierre </a:t>
            </a:r>
            <a:r>
              <a:rPr lang="fr-FR" altLang="fr-FR" sz="1900" dirty="0" err="1">
                <a:ea typeface="ＭＳ Ｐゴシック" pitchFamily="34" charset="-128"/>
              </a:rPr>
              <a:t>C</a:t>
            </a:r>
            <a:r>
              <a:rPr lang="fr-FR" altLang="fr-FR" sz="1900" dirty="0" err="1" smtClean="0">
                <a:ea typeface="ＭＳ Ｐゴシック" pitchFamily="34" charset="-128"/>
              </a:rPr>
              <a:t>ouetoux</a:t>
            </a:r>
            <a:r>
              <a:rPr lang="fr-FR" altLang="fr-FR" sz="1900" dirty="0" smtClean="0">
                <a:ea typeface="ＭＳ Ｐゴシック" pitchFamily="34" charset="-128"/>
              </a:rPr>
              <a:t> </a:t>
            </a:r>
            <a:r>
              <a:rPr lang="fr-FR" altLang="fr-FR" sz="1900" dirty="0" smtClean="0">
                <a:ea typeface="ＭＳ Ｐゴシック" pitchFamily="34" charset="-128"/>
              </a:rPr>
              <a:t>(cadre SF)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Tiphaine </a:t>
            </a:r>
            <a:r>
              <a:rPr lang="fr-FR" altLang="fr-FR" sz="1900" dirty="0" err="1" smtClean="0">
                <a:ea typeface="ＭＳ Ｐゴシック" pitchFamily="34" charset="-128"/>
              </a:rPr>
              <a:t>Busigny</a:t>
            </a:r>
            <a:r>
              <a:rPr lang="fr-FR" altLang="fr-FR" sz="1900" dirty="0" smtClean="0">
                <a:ea typeface="ＭＳ Ｐゴシック" pitchFamily="34" charset="-128"/>
              </a:rPr>
              <a:t> (SF)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Marie </a:t>
            </a:r>
            <a:r>
              <a:rPr lang="fr-FR" altLang="fr-FR" sz="1900" dirty="0" err="1" smtClean="0">
                <a:ea typeface="ＭＳ Ｐゴシック" pitchFamily="34" charset="-128"/>
              </a:rPr>
              <a:t>Foubert</a:t>
            </a:r>
            <a:r>
              <a:rPr lang="fr-FR" altLang="fr-FR" sz="1900" dirty="0" smtClean="0">
                <a:ea typeface="ＭＳ Ｐゴシック" pitchFamily="34" charset="-128"/>
              </a:rPr>
              <a:t> (SF)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err="1" smtClean="0">
                <a:ea typeface="ＭＳ Ｐゴシック" pitchFamily="34" charset="-128"/>
              </a:rPr>
              <a:t>Nastia</a:t>
            </a:r>
            <a:r>
              <a:rPr lang="fr-FR" altLang="fr-FR" sz="1900" dirty="0" smtClean="0">
                <a:ea typeface="ＭＳ Ｐゴシック" pitchFamily="34" charset="-128"/>
              </a:rPr>
              <a:t> </a:t>
            </a:r>
            <a:r>
              <a:rPr lang="fr-FR" altLang="fr-FR" sz="1900" dirty="0" err="1" smtClean="0">
                <a:ea typeface="ＭＳ Ｐゴシック" pitchFamily="34" charset="-128"/>
              </a:rPr>
              <a:t>Volodos</a:t>
            </a:r>
            <a:r>
              <a:rPr lang="fr-FR" altLang="fr-FR" sz="1900" dirty="0" smtClean="0">
                <a:ea typeface="ＭＳ Ｐゴシック" pitchFamily="34" charset="-128"/>
              </a:rPr>
              <a:t> (SF)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900" dirty="0">
                <a:ea typeface="ＭＳ Ｐゴシック" pitchFamily="34" charset="-128"/>
              </a:rPr>
              <a:t>Marine </a:t>
            </a:r>
            <a:r>
              <a:rPr lang="fr-FR" altLang="fr-FR" sz="1900" dirty="0" smtClean="0">
                <a:ea typeface="ＭＳ Ｐゴシック" pitchFamily="34" charset="-128"/>
              </a:rPr>
              <a:t>Legroux (SF)</a:t>
            </a:r>
            <a:endParaRPr lang="fr-FR" altLang="fr-FR" sz="19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Dr Bogdan </a:t>
            </a:r>
            <a:r>
              <a:rPr lang="fr-FR" altLang="fr-FR" sz="1900" dirty="0" err="1" smtClean="0">
                <a:ea typeface="ＭＳ Ｐゴシック" pitchFamily="34" charset="-128"/>
              </a:rPr>
              <a:t>Cojocaru</a:t>
            </a:r>
            <a:r>
              <a:rPr lang="fr-FR" altLang="fr-FR" sz="1900" dirty="0" smtClean="0">
                <a:ea typeface="ＭＳ Ｐゴシック" pitchFamily="34" charset="-128"/>
              </a:rPr>
              <a:t> ( pédiatre)</a:t>
            </a:r>
          </a:p>
          <a:p>
            <a:pPr>
              <a:lnSpc>
                <a:spcPct val="80000"/>
              </a:lnSpc>
              <a:buNone/>
            </a:pPr>
            <a:r>
              <a:rPr lang="fr-FR" altLang="fr-FR" sz="1900" dirty="0">
                <a:ea typeface="ＭＳ Ｐゴシック" pitchFamily="34" charset="-128"/>
              </a:rPr>
              <a:t>Dr Cyril </a:t>
            </a:r>
            <a:r>
              <a:rPr lang="fr-FR" altLang="fr-FR" sz="1900" dirty="0" err="1">
                <a:ea typeface="ＭＳ Ｐゴシック" pitchFamily="34" charset="-128"/>
              </a:rPr>
              <a:t>Raiffort</a:t>
            </a:r>
            <a:r>
              <a:rPr lang="fr-FR" altLang="fr-FR" sz="1900" dirty="0">
                <a:ea typeface="ＭＳ Ｐゴシック" pitchFamily="34" charset="-128"/>
              </a:rPr>
              <a:t> (Gy-</a:t>
            </a:r>
            <a:r>
              <a:rPr lang="fr-FR" altLang="fr-FR" sz="1900" dirty="0" err="1">
                <a:ea typeface="ＭＳ Ｐゴシック" pitchFamily="34" charset="-128"/>
              </a:rPr>
              <a:t>obst</a:t>
            </a:r>
            <a:r>
              <a:rPr lang="fr-FR" altLang="fr-FR" sz="19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Dr Corinne </a:t>
            </a:r>
            <a:r>
              <a:rPr lang="fr-FR" altLang="fr-FR" sz="1900" dirty="0" err="1" smtClean="0">
                <a:ea typeface="ＭＳ Ｐゴシック" pitchFamily="34" charset="-128"/>
              </a:rPr>
              <a:t>Floch</a:t>
            </a:r>
            <a:r>
              <a:rPr lang="fr-FR" altLang="fr-FR" sz="1900" dirty="0" smtClean="0">
                <a:ea typeface="ＭＳ Ｐゴシック" pitchFamily="34" charset="-128"/>
              </a:rPr>
              <a:t> (pédiatre mater et </a:t>
            </a:r>
            <a:r>
              <a:rPr lang="fr-FR" altLang="fr-FR" sz="1900" dirty="0" err="1" smtClean="0">
                <a:ea typeface="ＭＳ Ｐゴシック" pitchFamily="34" charset="-128"/>
              </a:rPr>
              <a:t>neonat</a:t>
            </a:r>
            <a:r>
              <a:rPr lang="fr-FR" altLang="fr-FR" sz="19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Dr Sarah </a:t>
            </a:r>
            <a:r>
              <a:rPr lang="fr-FR" altLang="fr-FR" sz="1900" dirty="0" err="1" smtClean="0">
                <a:ea typeface="ＭＳ Ｐゴシック" pitchFamily="34" charset="-128"/>
              </a:rPr>
              <a:t>Coquery</a:t>
            </a:r>
            <a:r>
              <a:rPr lang="fr-FR" altLang="fr-FR" sz="1900" dirty="0" smtClean="0">
                <a:ea typeface="ＭＳ Ｐゴシック" pitchFamily="34" charset="-128"/>
              </a:rPr>
              <a:t> (pédiatre HAD </a:t>
            </a:r>
            <a:r>
              <a:rPr lang="fr-FR" altLang="fr-FR" sz="1900" dirty="0" err="1" smtClean="0">
                <a:ea typeface="ＭＳ Ｐゴシック" pitchFamily="34" charset="-128"/>
              </a:rPr>
              <a:t>neonat</a:t>
            </a:r>
            <a:r>
              <a:rPr lang="fr-FR" altLang="fr-FR" sz="1900" dirty="0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Dr Emmanuel Mortier (</a:t>
            </a:r>
            <a:r>
              <a:rPr lang="fr-FR" altLang="fr-FR" sz="1900" dirty="0" smtClean="0">
                <a:ea typeface="ＭＳ Ｐゴシック" pitchFamily="34" charset="-128"/>
              </a:rPr>
              <a:t>infectiologue)</a:t>
            </a:r>
            <a:endParaRPr lang="fr-FR" altLang="fr-FR" sz="19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Dr </a:t>
            </a:r>
            <a:r>
              <a:rPr lang="fr-FR" altLang="fr-FR" sz="1900" dirty="0">
                <a:ea typeface="ＭＳ Ｐゴシック" pitchFamily="34" charset="-128"/>
              </a:rPr>
              <a:t>N</a:t>
            </a:r>
            <a:r>
              <a:rPr lang="fr-FR" altLang="fr-FR" sz="1900" dirty="0" smtClean="0">
                <a:ea typeface="ＭＳ Ｐゴシック" pitchFamily="34" charset="-128"/>
              </a:rPr>
              <a:t>adia </a:t>
            </a:r>
            <a:r>
              <a:rPr lang="fr-FR" altLang="fr-FR" sz="1900" dirty="0" err="1" smtClean="0">
                <a:ea typeface="ＭＳ Ｐゴシック" pitchFamily="34" charset="-128"/>
              </a:rPr>
              <a:t>Idri</a:t>
            </a:r>
            <a:r>
              <a:rPr lang="fr-FR" altLang="fr-FR" sz="1900" dirty="0" smtClean="0">
                <a:ea typeface="ＭＳ Ｐゴシック" pitchFamily="34" charset="-128"/>
              </a:rPr>
              <a:t> (</a:t>
            </a:r>
            <a:r>
              <a:rPr lang="fr-FR" altLang="fr-FR" sz="1900" dirty="0" err="1" smtClean="0">
                <a:ea typeface="ＭＳ Ｐゴシック" pitchFamily="34" charset="-128"/>
              </a:rPr>
              <a:t>med</a:t>
            </a:r>
            <a:r>
              <a:rPr lang="fr-FR" altLang="fr-FR" sz="1900" dirty="0" smtClean="0">
                <a:ea typeface="ＭＳ Ｐゴシック" pitchFamily="34" charset="-128"/>
              </a:rPr>
              <a:t> Hygiène)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altLang="fr-FR" sz="19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Mme </a:t>
            </a:r>
            <a:r>
              <a:rPr lang="fr-FR" altLang="fr-FR" sz="1900" dirty="0" err="1" smtClean="0">
                <a:ea typeface="ＭＳ Ｐゴシック" pitchFamily="34" charset="-128"/>
              </a:rPr>
              <a:t>Gwenolé</a:t>
            </a:r>
            <a:r>
              <a:rPr lang="fr-FR" altLang="fr-FR" sz="1900" dirty="0" smtClean="0">
                <a:ea typeface="ＭＳ Ｐゴシック" pitchFamily="34" charset="-128"/>
              </a:rPr>
              <a:t> </a:t>
            </a:r>
            <a:r>
              <a:rPr lang="fr-FR" altLang="fr-FR" sz="1900" dirty="0" err="1" smtClean="0">
                <a:ea typeface="ＭＳ Ｐゴシック" pitchFamily="34" charset="-128"/>
              </a:rPr>
              <a:t>Abalain</a:t>
            </a:r>
            <a:r>
              <a:rPr lang="fr-FR" altLang="fr-FR" sz="1900" dirty="0" smtClean="0">
                <a:ea typeface="ＭＳ Ｐゴシック" pitchFamily="34" charset="-128"/>
              </a:rPr>
              <a:t> (Directrice)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Mr Guillaume Caro (Directeur)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Mr Aymeric </a:t>
            </a:r>
            <a:r>
              <a:rPr lang="fr-FR" altLang="fr-FR" sz="1900" dirty="0" err="1" smtClean="0">
                <a:ea typeface="ＭＳ Ｐゴシック" pitchFamily="34" charset="-128"/>
              </a:rPr>
              <a:t>Chauchat</a:t>
            </a:r>
            <a:r>
              <a:rPr lang="fr-FR" altLang="fr-FR" sz="1900" dirty="0" smtClean="0">
                <a:ea typeface="ＭＳ Ｐゴシック" pitchFamily="34" charset="-128"/>
              </a:rPr>
              <a:t> (Directeur)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900" dirty="0" smtClean="0">
                <a:ea typeface="ＭＳ Ｐゴシック" pitchFamily="34" charset="-128"/>
              </a:rPr>
              <a:t>Mr </a:t>
            </a:r>
            <a:r>
              <a:rPr lang="fr-FR" altLang="fr-FR" sz="1900" dirty="0">
                <a:ea typeface="ＭＳ Ｐゴシック" pitchFamily="34" charset="-128"/>
              </a:rPr>
              <a:t>L</a:t>
            </a:r>
            <a:r>
              <a:rPr lang="fr-FR" altLang="fr-FR" sz="1900" dirty="0" smtClean="0">
                <a:ea typeface="ＭＳ Ｐゴシック" pitchFamily="34" charset="-128"/>
              </a:rPr>
              <a:t>udovic </a:t>
            </a:r>
            <a:r>
              <a:rPr lang="fr-FR" altLang="fr-FR" sz="1900" dirty="0" err="1" smtClean="0">
                <a:ea typeface="ＭＳ Ｐゴシック" pitchFamily="34" charset="-128"/>
              </a:rPr>
              <a:t>Tripault</a:t>
            </a:r>
            <a:r>
              <a:rPr lang="fr-FR" altLang="fr-FR" sz="1900" dirty="0" smtClean="0">
                <a:ea typeface="ＭＳ Ｐゴシック" pitchFamily="34" charset="-128"/>
              </a:rPr>
              <a:t> (Directeur)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fr-FR" altLang="fr-FR" sz="2000" dirty="0" smtClean="0">
              <a:ea typeface="ＭＳ Ｐゴシック" pitchFamily="34" charset="-128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r="20003"/>
          <a:stretch>
            <a:fillRect/>
          </a:stretch>
        </p:blipFill>
        <p:spPr bwMode="auto">
          <a:xfrm>
            <a:off x="5030499" y="5430918"/>
            <a:ext cx="10112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04" r="20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Imag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57" y="5335668"/>
            <a:ext cx="90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7" y="5226130"/>
            <a:ext cx="989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17" y="5682928"/>
            <a:ext cx="2263583" cy="6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714500" y="1841500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1" name="Image 10" descr="carte afrique et t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" y="292100"/>
            <a:ext cx="6045220" cy="54864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765800" y="444500"/>
            <a:ext cx="325120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TOGO </a:t>
            </a:r>
            <a:r>
              <a:rPr lang="fr-FR" dirty="0" smtClean="0"/>
              <a:t>(</a:t>
            </a:r>
            <a:r>
              <a:rPr lang="fr-FR" i="1" dirty="0" smtClean="0"/>
              <a:t>2017) Banque mondiale</a:t>
            </a:r>
          </a:p>
          <a:p>
            <a:endParaRPr lang="fr-FR" i="1" dirty="0" smtClean="0"/>
          </a:p>
          <a:p>
            <a:r>
              <a:rPr lang="fr-FR" dirty="0" smtClean="0"/>
              <a:t>Nb </a:t>
            </a:r>
            <a:r>
              <a:rPr lang="fr-FR" dirty="0" err="1" smtClean="0"/>
              <a:t>hab</a:t>
            </a:r>
            <a:r>
              <a:rPr lang="fr-FR" dirty="0" smtClean="0"/>
              <a:t>: 7 798 000</a:t>
            </a:r>
          </a:p>
          <a:p>
            <a:r>
              <a:rPr lang="fr-FR" dirty="0" smtClean="0"/>
              <a:t>&lt; 18a:    3   215000</a:t>
            </a:r>
          </a:p>
          <a:p>
            <a:r>
              <a:rPr lang="fr-FR" dirty="0" smtClean="0"/>
              <a:t>Esp vie N: 60,23 a</a:t>
            </a:r>
          </a:p>
          <a:p>
            <a:r>
              <a:rPr lang="fr-FR" dirty="0" smtClean="0"/>
              <a:t>Nb Naissances/an: 245000</a:t>
            </a:r>
          </a:p>
          <a:p>
            <a:r>
              <a:rPr lang="fr-FR" dirty="0" smtClean="0"/>
              <a:t>Nb Décès   &lt;5a/an:   22000</a:t>
            </a:r>
          </a:p>
          <a:p>
            <a:endParaRPr lang="fr-FR" dirty="0"/>
          </a:p>
          <a:p>
            <a:r>
              <a:rPr lang="fr-FR" dirty="0" err="1" smtClean="0"/>
              <a:t>Tx</a:t>
            </a:r>
            <a:r>
              <a:rPr lang="fr-FR" dirty="0" smtClean="0"/>
              <a:t> mortalité &lt;1a: 62/1000</a:t>
            </a:r>
          </a:p>
          <a:p>
            <a:r>
              <a:rPr lang="fr-FR" dirty="0" err="1" smtClean="0"/>
              <a:t>Tx</a:t>
            </a:r>
            <a:r>
              <a:rPr lang="fr-FR" dirty="0" smtClean="0"/>
              <a:t> mortalité &lt;28j: 33/1000</a:t>
            </a:r>
          </a:p>
          <a:p>
            <a:endParaRPr lang="fr-FR" dirty="0" smtClean="0"/>
          </a:p>
          <a:p>
            <a:r>
              <a:rPr lang="fr-FR" dirty="0" smtClean="0"/>
              <a:t>&gt;=4 CPN: 55%</a:t>
            </a:r>
          </a:p>
          <a:p>
            <a:r>
              <a:rPr lang="fr-FR" dirty="0" err="1" smtClean="0"/>
              <a:t>Acct</a:t>
            </a:r>
            <a:r>
              <a:rPr lang="fr-FR" dirty="0" smtClean="0"/>
              <a:t> Assisté: 59%</a:t>
            </a:r>
          </a:p>
          <a:p>
            <a:r>
              <a:rPr lang="fr-FR" dirty="0" err="1" smtClean="0"/>
              <a:t>Tx</a:t>
            </a:r>
            <a:r>
              <a:rPr lang="fr-FR" dirty="0" smtClean="0"/>
              <a:t> </a:t>
            </a:r>
            <a:r>
              <a:rPr lang="fr-FR" dirty="0" err="1" smtClean="0"/>
              <a:t>cesar</a:t>
            </a:r>
            <a:r>
              <a:rPr lang="fr-FR" dirty="0" smtClean="0"/>
              <a:t>: 8,8%</a:t>
            </a:r>
          </a:p>
          <a:p>
            <a:r>
              <a:rPr lang="fr-FR" dirty="0" err="1" smtClean="0"/>
              <a:t>Tx</a:t>
            </a:r>
            <a:r>
              <a:rPr lang="fr-FR" dirty="0" smtClean="0"/>
              <a:t> </a:t>
            </a:r>
            <a:r>
              <a:rPr lang="fr-FR" dirty="0" err="1" smtClean="0"/>
              <a:t>Mortal</a:t>
            </a:r>
            <a:r>
              <a:rPr lang="fr-FR" dirty="0" smtClean="0"/>
              <a:t> mater: 300/100000</a:t>
            </a:r>
          </a:p>
          <a:p>
            <a:r>
              <a:rPr lang="fr-FR" dirty="0" smtClean="0"/>
              <a:t>Risque MM/vie entière: 1/80</a:t>
            </a:r>
          </a:p>
          <a:p>
            <a:endParaRPr lang="fr-FR" dirty="0"/>
          </a:p>
          <a:p>
            <a:r>
              <a:rPr lang="fr-FR" dirty="0" smtClean="0"/>
              <a:t>PN insuffisant: 11%</a:t>
            </a:r>
          </a:p>
          <a:p>
            <a:r>
              <a:rPr lang="fr-FR" dirty="0" smtClean="0"/>
              <a:t>Allaitement précoce: 46%</a:t>
            </a:r>
          </a:p>
          <a:p>
            <a:r>
              <a:rPr lang="fr-FR" dirty="0" smtClean="0"/>
              <a:t>Allaitement exclusif 6M: 62%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1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002588" cy="1425575"/>
          </a:xfrm>
        </p:spPr>
        <p:txBody>
          <a:bodyPr>
            <a:normAutofit fontScale="90000"/>
          </a:bodyPr>
          <a:lstStyle/>
          <a:p>
            <a:r>
              <a:rPr lang="fr-FR" altLang="fr-FR" sz="3400" dirty="0" smtClean="0">
                <a:ea typeface="ＭＳ Ｐゴシック" pitchFamily="34" charset="-128"/>
              </a:rPr>
              <a:t/>
            </a:r>
            <a:br>
              <a:rPr lang="fr-FR" altLang="fr-FR" sz="3400" dirty="0" smtClean="0">
                <a:ea typeface="ＭＳ Ｐゴシック" pitchFamily="34" charset="-128"/>
              </a:rPr>
            </a:br>
            <a:r>
              <a:rPr lang="fr-FR" altLang="fr-FR" sz="3400" dirty="0" smtClean="0">
                <a:ea typeface="ＭＳ Ｐゴシック" pitchFamily="34" charset="-128"/>
              </a:rPr>
              <a:t>1</a:t>
            </a:r>
            <a:r>
              <a:rPr lang="fr-FR" altLang="fr-FR" sz="3400" baseline="30000" dirty="0" smtClean="0">
                <a:ea typeface="ＭＳ Ｐゴシック" pitchFamily="34" charset="-128"/>
              </a:rPr>
              <a:t>er</a:t>
            </a:r>
            <a:r>
              <a:rPr lang="fr-FR" altLang="fr-FR" sz="3400" dirty="0" smtClean="0">
                <a:ea typeface="ＭＳ Ｐゴシック" pitchFamily="34" charset="-128"/>
              </a:rPr>
              <a:t> PROJET AFD-FHF  2012-2014 </a:t>
            </a:r>
            <a:br>
              <a:rPr lang="fr-FR" altLang="fr-FR" sz="3400" dirty="0" smtClean="0">
                <a:ea typeface="ＭＳ Ｐゴシック" pitchFamily="34" charset="-128"/>
              </a:rPr>
            </a:br>
            <a:r>
              <a:rPr lang="fr-FR" altLang="fr-FR" sz="3400" dirty="0" smtClean="0">
                <a:ea typeface="ＭＳ Ｐゴシック" pitchFamily="34" charset="-128"/>
              </a:rPr>
              <a:t>    Réseaux et partenariats hospitaliers</a:t>
            </a:r>
            <a:br>
              <a:rPr lang="fr-FR" altLang="fr-FR" sz="3400" dirty="0" smtClean="0">
                <a:ea typeface="ＭＳ Ｐゴシック" pitchFamily="34" charset="-128"/>
              </a:rPr>
            </a:br>
            <a:r>
              <a:rPr lang="fr-FR" altLang="fr-FR" sz="3400" dirty="0" smtClean="0">
                <a:ea typeface="ＭＳ Ｐゴシック" pitchFamily="34" charset="-128"/>
              </a:rPr>
              <a:t>  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905000"/>
            <a:ext cx="7010400" cy="4114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800" dirty="0" smtClean="0">
                <a:ea typeface="ＭＳ Ｐゴシック" pitchFamily="34" charset="-128"/>
              </a:rPr>
              <a:t>Contexte: Partenariat depuis </a:t>
            </a:r>
            <a:r>
              <a:rPr lang="fr-FR" altLang="fr-FR" sz="2800" b="1" dirty="0" smtClean="0">
                <a:ea typeface="ＭＳ Ｐゴシック" pitchFamily="34" charset="-128"/>
              </a:rPr>
              <a:t>2009</a:t>
            </a:r>
            <a:r>
              <a:rPr lang="fr-FR" altLang="fr-FR" sz="2800" dirty="0" smtClean="0">
                <a:ea typeface="ＭＳ Ｐゴシック" pitchFamily="34" charset="-128"/>
              </a:rPr>
              <a:t>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fr-FR" altLang="fr-FR" sz="28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2800" dirty="0" smtClean="0">
                <a:ea typeface="ＭＳ Ｐゴシック" pitchFamily="34" charset="-128"/>
              </a:rPr>
              <a:t>entre le </a:t>
            </a:r>
            <a:r>
              <a:rPr lang="fr-FR" altLang="fr-FR" sz="2800" b="1" dirty="0" smtClean="0">
                <a:ea typeface="ＭＳ Ｐゴシック" pitchFamily="34" charset="-128"/>
              </a:rPr>
              <a:t>CHR d’Atakpamé (TOGO) </a:t>
            </a:r>
            <a:r>
              <a:rPr lang="fr-FR" altLang="fr-FR" sz="2800" dirty="0" smtClean="0">
                <a:ea typeface="ＭＳ Ｐゴシック" pitchFamily="34" charset="-128"/>
              </a:rPr>
              <a:t>et </a:t>
            </a:r>
            <a:r>
              <a:rPr lang="fr-FR" altLang="fr-FR" sz="2800" b="1" dirty="0" smtClean="0">
                <a:ea typeface="ＭＳ Ｐゴシック" pitchFamily="34" charset="-128"/>
              </a:rPr>
              <a:t>l’hôpital Louis Mourier (AP-HP) </a:t>
            </a:r>
            <a:r>
              <a:rPr lang="fr-FR" altLang="fr-FR" sz="2800" dirty="0" smtClean="0">
                <a:ea typeface="ＭＳ Ｐゴシック" pitchFamily="34" charset="-128"/>
              </a:rPr>
              <a:t>à Colombes </a:t>
            </a:r>
            <a:r>
              <a:rPr lang="fr-FR" altLang="fr-FR" sz="2800" b="1" dirty="0" smtClean="0">
                <a:ea typeface="ＭＳ Ｐゴシック" pitchFamily="34" charset="-128"/>
              </a:rPr>
              <a:t>(FRANCE)</a:t>
            </a:r>
            <a:r>
              <a:rPr lang="fr-FR" altLang="fr-FR" sz="2800" dirty="0" smtClean="0">
                <a:ea typeface="ＭＳ Ｐゴシック" pitchFamily="34" charset="-128"/>
              </a:rPr>
              <a:t>.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fr-FR" altLang="fr-FR" sz="28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</a:pPr>
            <a:r>
              <a:rPr lang="fr-FR" altLang="fr-FR" sz="2800" dirty="0" smtClean="0">
                <a:ea typeface="ＭＳ Ｐゴシック" pitchFamily="34" charset="-128"/>
              </a:rPr>
              <a:t>Convention 2010 avec GIP ESTHER, actions Entraide Santé 92 pour accompagner l’évolution du labo de bactériologie du CHR et compagnonnage médical pour PVVIH.</a:t>
            </a:r>
          </a:p>
          <a:p>
            <a:pPr marL="0" indent="0">
              <a:lnSpc>
                <a:spcPct val="80000"/>
              </a:lnSpc>
            </a:pPr>
            <a:endParaRPr lang="fr-FR" altLang="fr-FR" sz="28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fr-FR" altLang="fr-FR" sz="2800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700" dirty="0" smtClean="0">
                <a:ea typeface="ＭＳ Ｐゴシック" pitchFamily="34" charset="-128"/>
              </a:rPr>
              <a:t> </a:t>
            </a:r>
            <a:endParaRPr lang="fr-FR" altLang="fr-FR" sz="1800" dirty="0" smtClean="0">
              <a:ea typeface="ＭＳ Ｐゴシック" pitchFamily="34" charset="-128"/>
            </a:endParaRPr>
          </a:p>
        </p:txBody>
      </p:sp>
      <p:pic>
        <p:nvPicPr>
          <p:cNvPr id="17411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890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773238"/>
            <a:ext cx="90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4" name="Objet 3"/>
          <p:cNvGraphicFramePr>
            <a:graphicFrameLocks noChangeAspect="1"/>
          </p:cNvGraphicFramePr>
          <p:nvPr/>
        </p:nvGraphicFramePr>
        <p:xfrm>
          <a:off x="7235825" y="3429000"/>
          <a:ext cx="1739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Document" r:id="rId7" imgW="1739836" imgH="927066" progId="Word.Document.12">
                  <p:embed/>
                </p:oleObj>
              </mc:Choice>
              <mc:Fallback>
                <p:oleObj name="Document" r:id="rId7" imgW="1739836" imgH="927066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3429000"/>
                        <a:ext cx="1739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80" y="4871131"/>
            <a:ext cx="2692640" cy="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altLang="fr-FR" sz="3600" smtClean="0">
                <a:ea typeface="ＭＳ Ｐゴシック" pitchFamily="34" charset="-128"/>
              </a:rPr>
              <a:t>DEMARCHE PEDAGOGIQUE</a:t>
            </a:r>
            <a:endParaRPr lang="fr-FR" altLang="fr-FR" sz="3400" smtClean="0">
              <a:ea typeface="ＭＳ Ｐゴシック" pitchFamily="34" charset="-128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557338"/>
            <a:ext cx="7056437" cy="4608512"/>
          </a:xfrm>
        </p:spPr>
        <p:txBody>
          <a:bodyPr>
            <a:normAutofit lnSpcReduction="10000"/>
          </a:bodyPr>
          <a:lstStyle/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FORMATEURS RELAIS LOCAUX: </a:t>
            </a:r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700" smtClean="0">
                <a:ea typeface="ＭＳ Ｐゴシック" pitchFamily="34" charset="-128"/>
              </a:rPr>
              <a:t>	 Co-préparation et Co-Animation des Formations</a:t>
            </a:r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r>
              <a:rPr lang="fr-FR" altLang="fr-FR" sz="1700" smtClean="0">
                <a:ea typeface="ＭＳ Ｐゴシック" pitchFamily="34" charset="-128"/>
              </a:rPr>
              <a:t>	 Suivi des actions, Bilans</a:t>
            </a:r>
          </a:p>
          <a:p>
            <a:pPr marL="381000" indent="-381000">
              <a:lnSpc>
                <a:spcPct val="80000"/>
              </a:lnSpc>
            </a:pPr>
            <a:endParaRPr lang="fr-FR" altLang="fr-FR" sz="1700" smtClean="0">
              <a:ea typeface="ＭＳ Ｐゴシック" pitchFamily="34" charset="-128"/>
            </a:endParaRPr>
          </a:p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RENFORCEMENT DES COMPETENCES</a:t>
            </a:r>
          </a:p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PUBLIC CIBLE: professionnels du </a:t>
            </a:r>
            <a:r>
              <a:rPr lang="fr-FR" altLang="fr-FR" sz="1800" b="1" smtClean="0">
                <a:ea typeface="ＭＳ Ｐゴシック" pitchFamily="34" charset="-128"/>
              </a:rPr>
              <a:t>CHR </a:t>
            </a:r>
            <a:r>
              <a:rPr lang="fr-FR" altLang="fr-FR" sz="1800" smtClean="0">
                <a:ea typeface="ＭＳ Ｐゴシック" pitchFamily="34" charset="-128"/>
              </a:rPr>
              <a:t>d’ATAKPAME et des </a:t>
            </a:r>
            <a:r>
              <a:rPr lang="fr-FR" altLang="fr-FR" sz="1800" b="1" smtClean="0">
                <a:ea typeface="ＭＳ Ｐゴシック" pitchFamily="34" charset="-128"/>
              </a:rPr>
              <a:t>Centres</a:t>
            </a:r>
            <a:r>
              <a:rPr lang="fr-FR" altLang="fr-FR" sz="1800" smtClean="0">
                <a:ea typeface="ＭＳ Ｐゴシック" pitchFamily="34" charset="-128"/>
              </a:rPr>
              <a:t> de santé environnants « réunis en </a:t>
            </a:r>
            <a:r>
              <a:rPr lang="fr-FR" altLang="fr-FR" sz="1800" b="1" smtClean="0">
                <a:ea typeface="ＭＳ Ｐゴシック" pitchFamily="34" charset="-128"/>
              </a:rPr>
              <a:t>réseau </a:t>
            </a:r>
            <a:r>
              <a:rPr lang="fr-FR" altLang="fr-FR" sz="1800" smtClean="0">
                <a:ea typeface="ＭＳ Ｐゴシック" pitchFamily="34" charset="-128"/>
              </a:rPr>
              <a:t>périnatal » dont l’activité est centrée sur la prise en charge de la femme enceinte et du nourrisson.</a:t>
            </a:r>
          </a:p>
          <a:p>
            <a:pPr marL="381000" indent="-381000">
              <a:lnSpc>
                <a:spcPct val="80000"/>
              </a:lnSpc>
            </a:pPr>
            <a:r>
              <a:rPr lang="fr-FR" altLang="fr-FR" sz="1800" smtClean="0">
                <a:ea typeface="ＭＳ Ｐゴシック" pitchFamily="34" charset="-128"/>
              </a:rPr>
              <a:t>MODALITES:</a:t>
            </a:r>
            <a:endParaRPr lang="fr-FR" altLang="fr-FR" sz="1700" smtClean="0">
              <a:ea typeface="ＭＳ Ｐゴシック" pitchFamily="34" charset="-128"/>
            </a:endParaRPr>
          </a:p>
          <a:p>
            <a:pPr marL="381000" indent="-381000">
              <a:lnSpc>
                <a:spcPct val="80000"/>
              </a:lnSpc>
            </a:pPr>
            <a:r>
              <a:rPr lang="fr-FR" altLang="fr-FR" sz="1800" smtClean="0">
                <a:ea typeface="ＭＳ Ｐゴシック" pitchFamily="34" charset="-128"/>
              </a:rPr>
              <a:t>Formations: cours théoriques, partages d’expériences, ateliers  avec retours d’expériences et analyse de pratiques</a:t>
            </a:r>
          </a:p>
          <a:p>
            <a:pPr marL="381000" indent="-381000">
              <a:lnSpc>
                <a:spcPct val="80000"/>
              </a:lnSpc>
            </a:pPr>
            <a:r>
              <a:rPr lang="fr-FR" altLang="fr-FR" sz="1800" smtClean="0">
                <a:ea typeface="ＭＳ Ｐゴシック" pitchFamily="34" charset="-128"/>
              </a:rPr>
              <a:t>Stages pour 2 professionnels Togolais en France</a:t>
            </a:r>
          </a:p>
          <a:p>
            <a:pPr marL="381000" indent="-381000">
              <a:lnSpc>
                <a:spcPct val="80000"/>
              </a:lnSpc>
              <a:buFont typeface="Arial" pitchFamily="34" charset="0"/>
              <a:buNone/>
            </a:pPr>
            <a:endParaRPr lang="fr-FR" altLang="fr-FR" sz="1600" smtClean="0">
              <a:ea typeface="ＭＳ Ｐゴシック" pitchFamily="34" charset="-128"/>
            </a:endParaRPr>
          </a:p>
          <a:p>
            <a:pPr marL="381000" indent="-381000">
              <a:lnSpc>
                <a:spcPct val="80000"/>
              </a:lnSpc>
            </a:pPr>
            <a:endParaRPr lang="fr-FR" altLang="fr-FR" sz="1700" smtClean="0">
              <a:ea typeface="ＭＳ Ｐゴシック" pitchFamily="34" charset="-128"/>
            </a:endParaRPr>
          </a:p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RENFORCEMENT DES OUTILS D’EVALUATION</a:t>
            </a:r>
          </a:p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PUBLIC CIBLE: encadrement médical et administratif</a:t>
            </a:r>
          </a:p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Collecte et analyse de données de morbidité mortalité</a:t>
            </a:r>
          </a:p>
          <a:p>
            <a:pPr marL="381000" indent="-381000">
              <a:lnSpc>
                <a:spcPct val="80000"/>
              </a:lnSpc>
            </a:pPr>
            <a:r>
              <a:rPr lang="fr-FR" altLang="fr-FR" sz="1700" smtClean="0">
                <a:ea typeface="ＭＳ Ｐゴシック" pitchFamily="34" charset="-128"/>
              </a:rPr>
              <a:t>Développement de questionnaires</a:t>
            </a:r>
          </a:p>
        </p:txBody>
      </p:sp>
      <p:pic>
        <p:nvPicPr>
          <p:cNvPr id="33795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989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r="20003"/>
          <a:stretch>
            <a:fillRect/>
          </a:stretch>
        </p:blipFill>
        <p:spPr bwMode="auto">
          <a:xfrm>
            <a:off x="7596188" y="4221163"/>
            <a:ext cx="10112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04" r="20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7" name="Imag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708275"/>
            <a:ext cx="90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618" y="6095013"/>
            <a:ext cx="2098435" cy="5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MISSION DE DEMARRAGE, signature de la convention fin 2012 (Directeurs, chefs de service et cadres SF)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« SUIVI DE LA GROSSESSE ET REPERAGE DES SITUATIONS A RISQUES »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Formation « CPN » à Atakpamé: </a:t>
            </a:r>
            <a:r>
              <a:rPr lang="fr-FR" sz="1800" dirty="0" smtClean="0"/>
              <a:t>janvier </a:t>
            </a:r>
            <a:r>
              <a:rPr lang="fr-FR" sz="1800" dirty="0"/>
              <a:t>2013 (1 GO, 1 SF)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Stage à L Mourier : 2 SF Togo </a:t>
            </a:r>
            <a:r>
              <a:rPr lang="fr-FR" sz="1800" dirty="0" smtClean="0"/>
              <a:t>mars 2013 </a:t>
            </a:r>
            <a:r>
              <a:rPr lang="fr-FR" sz="1800" dirty="0"/>
              <a:t>(1CHR, 1 dispensaire)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Formation «Accouchement» à Atakpamé: juin 2013 (1 GO, 1 SF)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sz="1800" dirty="0"/>
              <a:t> « SUIVI DE LA PRISE EN CHARGE DU NOUVEAU-NE  </a:t>
            </a:r>
          </a:p>
          <a:p>
            <a:pPr marL="0" indent="0">
              <a:buNone/>
            </a:pPr>
            <a:r>
              <a:rPr lang="fr-FR" sz="1800" dirty="0" smtClean="0"/>
              <a:t>            ET </a:t>
            </a:r>
            <a:r>
              <a:rPr lang="fr-FR" sz="1800" dirty="0"/>
              <a:t>CONDITIONS DU SEVRAGE »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 smtClean="0"/>
              <a:t>Formation </a:t>
            </a:r>
            <a:r>
              <a:rPr lang="fr-FR" sz="1800" dirty="0"/>
              <a:t>« </a:t>
            </a:r>
            <a:r>
              <a:rPr lang="fr-FR" sz="1800" dirty="0" err="1"/>
              <a:t>Nn</a:t>
            </a:r>
            <a:r>
              <a:rPr lang="fr-FR" sz="1800" dirty="0"/>
              <a:t> - Allaitement » à Atakpamé: </a:t>
            </a:r>
            <a:r>
              <a:rPr lang="fr-FR" sz="1800" dirty="0" err="1"/>
              <a:t>janv</a:t>
            </a:r>
            <a:r>
              <a:rPr lang="fr-FR" sz="1800" dirty="0"/>
              <a:t> </a:t>
            </a:r>
            <a:r>
              <a:rPr lang="fr-FR" sz="1800" dirty="0" smtClean="0"/>
              <a:t>2014 </a:t>
            </a:r>
            <a:r>
              <a:rPr lang="fr-FR" sz="1800" dirty="0"/>
              <a:t>(1 pédiatre,1 SF)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Stage à L Mourier: </a:t>
            </a:r>
            <a:r>
              <a:rPr lang="fr-FR" sz="1800" dirty="0" smtClean="0"/>
              <a:t>avril 2014 (</a:t>
            </a:r>
            <a:r>
              <a:rPr lang="fr-FR" sz="1800" dirty="0"/>
              <a:t>1 IDE cadre pédiatrie CHR, 1 SF Polyclinique)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1800" dirty="0"/>
              <a:t>Formation « Nutrition et croissance »: avril </a:t>
            </a:r>
            <a:r>
              <a:rPr lang="fr-FR" sz="1800" dirty="0" smtClean="0"/>
              <a:t>2015  </a:t>
            </a:r>
            <a:r>
              <a:rPr lang="fr-FR" sz="1800" dirty="0"/>
              <a:t>((1 pédiatre et 1SF)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7" y="0"/>
            <a:ext cx="987638" cy="152413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82092" y="161901"/>
            <a:ext cx="598915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« Réduction </a:t>
            </a:r>
            <a:r>
              <a:rPr lang="fr-FR" sz="2400" b="1" dirty="0"/>
              <a:t>de la mortalité </a:t>
            </a:r>
            <a:r>
              <a:rPr lang="fr-FR" sz="2400" b="1" dirty="0" err="1" smtClean="0"/>
              <a:t>perpartum</a:t>
            </a:r>
            <a:r>
              <a:rPr lang="fr-FR" sz="2400" b="1" dirty="0" smtClean="0"/>
              <a:t> et </a:t>
            </a:r>
          </a:p>
          <a:p>
            <a:pPr algn="ctr"/>
            <a:r>
              <a:rPr lang="fr-FR" sz="2400" b="1" dirty="0" smtClean="0"/>
              <a:t>prise </a:t>
            </a:r>
            <a:r>
              <a:rPr lang="fr-FR" sz="2400" b="1" dirty="0"/>
              <a:t>en </a:t>
            </a:r>
            <a:r>
              <a:rPr lang="fr-FR" sz="2400" b="1" dirty="0" smtClean="0"/>
              <a:t>charge </a:t>
            </a:r>
            <a:r>
              <a:rPr lang="fr-FR" sz="2400" b="1" dirty="0"/>
              <a:t>du nourrisson à </a:t>
            </a:r>
            <a:r>
              <a:rPr lang="fr-FR" sz="2400" b="1" dirty="0" smtClean="0"/>
              <a:t>Atakpamé »</a:t>
            </a:r>
            <a:r>
              <a:rPr lang="fr-FR" sz="2400" b="1" dirty="0"/>
              <a:t> </a:t>
            </a:r>
            <a:br>
              <a:rPr lang="fr-FR" sz="2400" b="1" dirty="0"/>
            </a:br>
            <a:r>
              <a:rPr lang="fr-FR" sz="2400" b="1" dirty="0"/>
              <a:t>2012-2014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714" y="1947996"/>
            <a:ext cx="902286" cy="130465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7691" y="4541066"/>
            <a:ext cx="1026309" cy="1585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0" y="6143531"/>
            <a:ext cx="2282055" cy="6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606197"/>
              </p:ext>
            </p:extLst>
          </p:nvPr>
        </p:nvGraphicFramePr>
        <p:xfrm>
          <a:off x="114300" y="552450"/>
          <a:ext cx="38576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5" name="Document" r:id="rId3" imgW="5775241" imgH="8791159" progId="Word.Document.12">
                  <p:embed/>
                </p:oleObj>
              </mc:Choice>
              <mc:Fallback>
                <p:oleObj name="Document" r:id="rId3" imgW="5775241" imgH="879115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552450"/>
                        <a:ext cx="38576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" name="Objet 3"/>
          <p:cNvGraphicFramePr>
            <a:graphicFrameLocks noChangeAspect="1"/>
          </p:cNvGraphicFramePr>
          <p:nvPr/>
        </p:nvGraphicFramePr>
        <p:xfrm>
          <a:off x="4572000" y="476250"/>
          <a:ext cx="4114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6" name="Document" r:id="rId5" imgW="4114649" imgH="2311315" progId="Word.Document.12">
                  <p:embed/>
                </p:oleObj>
              </mc:Choice>
              <mc:Fallback>
                <p:oleObj name="Document" r:id="rId5" imgW="4114649" imgH="23113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6250"/>
                        <a:ext cx="4114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18154"/>
              </p:ext>
            </p:extLst>
          </p:nvPr>
        </p:nvGraphicFramePr>
        <p:xfrm>
          <a:off x="4427538" y="3044825"/>
          <a:ext cx="42433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7" name="Document" r:id="rId7" imgW="5775241" imgH="5327123" progId="Word.Document.12">
                  <p:embed/>
                </p:oleObj>
              </mc:Choice>
              <mc:Fallback>
                <p:oleObj name="Document" r:id="rId7" imgW="5775241" imgH="5327123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044825"/>
                        <a:ext cx="42433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67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016000" y="0"/>
            <a:ext cx="7962900" cy="1712913"/>
          </a:xfrm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pPr marL="0" indent="0">
              <a:lnSpc>
                <a:spcPct val="80000"/>
              </a:lnSpc>
            </a:pPr>
            <a:r>
              <a:rPr lang="fr-FR" sz="3400" dirty="0" smtClean="0">
                <a:latin typeface="Calibri" charset="0"/>
              </a:rPr>
              <a:t/>
            </a:r>
            <a:br>
              <a:rPr lang="fr-FR" sz="3400" dirty="0" smtClean="0">
                <a:latin typeface="Calibri" charset="0"/>
              </a:rPr>
            </a:br>
            <a:r>
              <a:rPr lang="fr-FR" sz="3400" dirty="0">
                <a:latin typeface="Calibri" charset="0"/>
              </a:rPr>
              <a:t/>
            </a:r>
            <a:br>
              <a:rPr lang="fr-FR" sz="3400" dirty="0">
                <a:latin typeface="Calibri" charset="0"/>
              </a:rPr>
            </a:br>
            <a:r>
              <a:rPr lang="fr-FR" sz="3400" dirty="0" smtClean="0">
                <a:latin typeface="Calibri" charset="0"/>
              </a:rPr>
              <a:t/>
            </a:r>
            <a:br>
              <a:rPr lang="fr-FR" sz="3400" dirty="0" smtClean="0">
                <a:latin typeface="Calibri" charset="0"/>
              </a:rPr>
            </a:br>
            <a:r>
              <a:rPr lang="fr-FR" sz="3400" dirty="0" smtClean="0">
                <a:latin typeface="Calibri" charset="0"/>
              </a:rPr>
              <a:t> </a:t>
            </a:r>
            <a:r>
              <a:rPr lang="fr-FR" sz="2700" b="1" dirty="0" smtClean="0">
                <a:latin typeface="Calibri" charset="0"/>
              </a:rPr>
              <a:t>« </a:t>
            </a:r>
            <a:r>
              <a:rPr lang="fr-FR" sz="2700" b="1" dirty="0" smtClean="0"/>
              <a:t>Réduction de la mortalité maternelle, périnatale et infantile à ATAKPAME en réseau dans le district de l’OGOU »</a:t>
            </a:r>
            <a:r>
              <a:rPr lang="fr-FR" sz="2700" b="1" dirty="0" smtClean="0">
                <a:latin typeface="Calibri" charset="0"/>
              </a:rPr>
              <a:t> </a:t>
            </a:r>
            <a:r>
              <a:rPr lang="fr-FR" sz="2800" dirty="0" smtClean="0">
                <a:latin typeface="Calibri" charset="0"/>
              </a:rPr>
              <a:t/>
            </a:r>
            <a:br>
              <a:rPr lang="fr-FR" sz="2800" dirty="0" smtClean="0">
                <a:latin typeface="Calibri" charset="0"/>
              </a:rPr>
            </a:br>
            <a:r>
              <a:rPr lang="fr-FR" sz="2700" dirty="0" smtClean="0">
                <a:latin typeface="Calibri" charset="0"/>
              </a:rPr>
              <a:t> Suite: </a:t>
            </a:r>
            <a:r>
              <a:rPr lang="fr-FR" sz="2700" b="1" dirty="0" smtClean="0">
                <a:latin typeface="Calibri" charset="0"/>
              </a:rPr>
              <a:t>2015-2017-</a:t>
            </a:r>
            <a:r>
              <a:rPr lang="fr-FR" sz="2700" b="1" i="1" dirty="0" smtClean="0">
                <a:latin typeface="Calibri" charset="0"/>
              </a:rPr>
              <a:t>&gt;2019</a:t>
            </a:r>
            <a:r>
              <a:rPr lang="fr-FR" sz="3400" dirty="0">
                <a:latin typeface="Calibri" charset="0"/>
              </a:rPr>
              <a:t/>
            </a:r>
            <a:br>
              <a:rPr lang="fr-FR" sz="3400" dirty="0">
                <a:latin typeface="Calibri" charset="0"/>
              </a:rPr>
            </a:br>
            <a:r>
              <a:rPr lang="fr-FR" sz="3400" dirty="0">
                <a:latin typeface="Calibri" charset="0"/>
              </a:rPr>
              <a:t> </a:t>
            </a:r>
            <a:r>
              <a:rPr lang="fr-FR" sz="3400" dirty="0" smtClean="0">
                <a:latin typeface="Calibri" charset="0"/>
              </a:rPr>
              <a:t/>
            </a:r>
            <a:br>
              <a:rPr lang="fr-FR" sz="3400" dirty="0" smtClean="0">
                <a:latin typeface="Calibri" charset="0"/>
              </a:rPr>
            </a:br>
            <a:r>
              <a:rPr lang="fr-FR" sz="3400" dirty="0" smtClean="0">
                <a:latin typeface="Calibri" charset="0"/>
              </a:rPr>
              <a:t> </a:t>
            </a:r>
            <a:endParaRPr lang="fr-FR" sz="3400" dirty="0">
              <a:latin typeface="Calibri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342899" y="1914769"/>
            <a:ext cx="8264525" cy="494323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fr-FR" sz="1700" dirty="0">
              <a:latin typeface="Calibri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fr-FR" sz="1600" dirty="0" smtClean="0">
                <a:latin typeface="Calibri" charset="0"/>
              </a:rPr>
              <a:t>« </a:t>
            </a:r>
            <a:r>
              <a:rPr lang="fr-FR" sz="1800" dirty="0" smtClean="0">
                <a:latin typeface="Calibri" charset="0"/>
              </a:rPr>
              <a:t>SOUTENIR L’AUDIT DES DECES MATERNELS ET LE SUIVI DES ACTIONS CORRECTRICES » : </a:t>
            </a:r>
            <a:r>
              <a:rPr lang="fr-FR" sz="1600" dirty="0" smtClean="0">
                <a:solidFill>
                  <a:srgbClr val="FF0000"/>
                </a:solidFill>
                <a:latin typeface="Calibri" charset="0"/>
              </a:rPr>
              <a:t>pour</a:t>
            </a:r>
            <a:r>
              <a:rPr lang="fr-FR" sz="1600" dirty="0" smtClean="0">
                <a:latin typeface="Calibri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Calibri" charset="0"/>
              </a:rPr>
              <a:t>réduire la mortalité maternelle</a:t>
            </a:r>
            <a:endParaRPr lang="fr-FR" sz="1600" dirty="0">
              <a:solidFill>
                <a:srgbClr val="FF0000"/>
              </a:solidFill>
              <a:latin typeface="Calibri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fr-FR" sz="1600" dirty="0">
                <a:latin typeface="Calibri" charset="0"/>
              </a:rPr>
              <a:t>I</a:t>
            </a:r>
            <a:r>
              <a:rPr lang="fr-FR" sz="1600" dirty="0" smtClean="0">
                <a:latin typeface="Calibri" charset="0"/>
              </a:rPr>
              <a:t>nformatisation du dossier médical (</a:t>
            </a:r>
            <a:r>
              <a:rPr lang="fr-FR" sz="1600" dirty="0" err="1" smtClean="0">
                <a:latin typeface="Calibri" charset="0"/>
              </a:rPr>
              <a:t>InfoDOS</a:t>
            </a:r>
            <a:r>
              <a:rPr lang="fr-FR" sz="1600" dirty="0" smtClean="0">
                <a:latin typeface="Calibri" charset="0"/>
              </a:rPr>
              <a:t>): fin 2015 (1 </a:t>
            </a:r>
            <a:r>
              <a:rPr lang="fr-FR" sz="1600" dirty="0" err="1" smtClean="0">
                <a:latin typeface="Calibri" charset="0"/>
              </a:rPr>
              <a:t>méthodo</a:t>
            </a:r>
            <a:r>
              <a:rPr lang="fr-FR" sz="1600" dirty="0" smtClean="0">
                <a:latin typeface="Calibri" charset="0"/>
              </a:rPr>
              <a:t> IRD)</a:t>
            </a:r>
          </a:p>
          <a:p>
            <a:pPr marL="838200" lvl="1" indent="-381000">
              <a:lnSpc>
                <a:spcPct val="80000"/>
              </a:lnSpc>
            </a:pPr>
            <a:r>
              <a:rPr lang="fr-FR" sz="1600" dirty="0" smtClean="0">
                <a:latin typeface="Calibri" charset="0"/>
              </a:rPr>
              <a:t>Formation </a:t>
            </a:r>
            <a:r>
              <a:rPr lang="fr-FR" sz="1600" dirty="0">
                <a:latin typeface="Calibri" charset="0"/>
              </a:rPr>
              <a:t>« </a:t>
            </a:r>
            <a:r>
              <a:rPr lang="fr-FR" sz="1600" dirty="0" smtClean="0">
                <a:latin typeface="Calibri" charset="0"/>
              </a:rPr>
              <a:t>Audit et RMM» </a:t>
            </a:r>
            <a:r>
              <a:rPr lang="fr-FR" sz="1600" dirty="0">
                <a:latin typeface="Calibri" charset="0"/>
              </a:rPr>
              <a:t>à Atakpamé: </a:t>
            </a:r>
            <a:r>
              <a:rPr lang="fr-FR" sz="1600" dirty="0" smtClean="0">
                <a:latin typeface="Calibri" charset="0"/>
              </a:rPr>
              <a:t>janvier 2016 </a:t>
            </a:r>
            <a:r>
              <a:rPr lang="fr-FR" sz="1600" dirty="0">
                <a:latin typeface="Calibri" charset="0"/>
              </a:rPr>
              <a:t>(1 GO, 1 </a:t>
            </a:r>
            <a:r>
              <a:rPr lang="fr-FR" sz="1600" dirty="0" err="1" smtClean="0">
                <a:latin typeface="Calibri" charset="0"/>
              </a:rPr>
              <a:t>méthodo</a:t>
            </a:r>
            <a:r>
              <a:rPr lang="fr-FR" sz="1600" dirty="0" smtClean="0">
                <a:latin typeface="Calibri" charset="0"/>
              </a:rPr>
              <a:t>) </a:t>
            </a:r>
          </a:p>
          <a:p>
            <a:pPr marL="838200" lvl="1" indent="-381000">
              <a:lnSpc>
                <a:spcPct val="80000"/>
              </a:lnSpc>
            </a:pPr>
            <a:endParaRPr lang="fr-FR" sz="1000" i="1" dirty="0">
              <a:latin typeface="Calibri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fr-FR" sz="1600" dirty="0">
                <a:latin typeface="Calibri" charset="0"/>
              </a:rPr>
              <a:t>Stage à L Mourier : 2 </a:t>
            </a:r>
            <a:r>
              <a:rPr lang="fr-FR" sz="1600" dirty="0" smtClean="0">
                <a:latin typeface="Calibri" charset="0"/>
              </a:rPr>
              <a:t>SF Togo aout 2016 (2 centres de santé district </a:t>
            </a:r>
            <a:r>
              <a:rPr lang="fr-FR" sz="1600" dirty="0" err="1" smtClean="0">
                <a:latin typeface="Calibri" charset="0"/>
              </a:rPr>
              <a:t>Ogou</a:t>
            </a:r>
            <a:r>
              <a:rPr lang="fr-FR" sz="1600" dirty="0" smtClean="0">
                <a:latin typeface="Calibri" charset="0"/>
              </a:rPr>
              <a:t>)</a:t>
            </a:r>
            <a:endParaRPr lang="fr-FR" sz="1200" i="1" dirty="0">
              <a:latin typeface="Calibri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fr-FR" sz="1600" i="1" dirty="0">
                <a:latin typeface="Calibri" charset="0"/>
              </a:rPr>
              <a:t>Formation </a:t>
            </a:r>
            <a:r>
              <a:rPr lang="fr-FR" sz="1600" i="1" dirty="0" smtClean="0">
                <a:latin typeface="Calibri" charset="0"/>
              </a:rPr>
              <a:t>«Repérage et pec Situations à Risque en SDN 1 » </a:t>
            </a:r>
            <a:r>
              <a:rPr lang="fr-FR" sz="1600" i="1" dirty="0">
                <a:latin typeface="Calibri" charset="0"/>
              </a:rPr>
              <a:t>à Atakpamé:</a:t>
            </a:r>
            <a:r>
              <a:rPr lang="fr-FR" sz="1600" dirty="0">
                <a:latin typeface="Calibri" charset="0"/>
              </a:rPr>
              <a:t> </a:t>
            </a:r>
            <a:r>
              <a:rPr lang="fr-FR" sz="1600" dirty="0" smtClean="0">
                <a:latin typeface="Calibri" charset="0"/>
              </a:rPr>
              <a:t> </a:t>
            </a:r>
            <a:r>
              <a:rPr lang="fr-FR" sz="1600" i="1" strike="sngStrike" dirty="0" smtClean="0">
                <a:latin typeface="Calibri" charset="0"/>
              </a:rPr>
              <a:t>2016</a:t>
            </a:r>
            <a:r>
              <a:rPr lang="fr-FR" sz="1600" i="1" dirty="0" smtClean="0">
                <a:latin typeface="Calibri" charset="0"/>
              </a:rPr>
              <a:t> reportée</a:t>
            </a:r>
            <a:endParaRPr lang="fr-FR" sz="1700" i="1" dirty="0" smtClean="0">
              <a:latin typeface="Calibri" charset="0"/>
            </a:endParaRPr>
          </a:p>
          <a:p>
            <a:pPr marL="381000" indent="-381000">
              <a:lnSpc>
                <a:spcPct val="80000"/>
              </a:lnSpc>
            </a:pPr>
            <a:endParaRPr lang="fr-FR" sz="1700" dirty="0" smtClean="0">
              <a:latin typeface="Calibri" charset="0"/>
            </a:endParaRPr>
          </a:p>
          <a:p>
            <a:pPr marL="381000" indent="-381000">
              <a:lnSpc>
                <a:spcPct val="80000"/>
              </a:lnSpc>
            </a:pPr>
            <a:endParaRPr lang="fr-FR" sz="1700" dirty="0">
              <a:latin typeface="Calibri" charset="0"/>
            </a:endParaRPr>
          </a:p>
          <a:p>
            <a:pPr marL="381000" indent="-381000">
              <a:lnSpc>
                <a:spcPct val="80000"/>
              </a:lnSpc>
            </a:pPr>
            <a:r>
              <a:rPr lang="fr-FR" sz="1700" dirty="0" smtClean="0">
                <a:latin typeface="Calibri" charset="0"/>
              </a:rPr>
              <a:t>« AMELIORER LA </a:t>
            </a:r>
            <a:r>
              <a:rPr lang="fr-FR" sz="1700" dirty="0">
                <a:latin typeface="Calibri" charset="0"/>
              </a:rPr>
              <a:t>PRISE EN CHARGE </a:t>
            </a:r>
            <a:r>
              <a:rPr lang="fr-FR" sz="1700" dirty="0" smtClean="0">
                <a:latin typeface="Calibri" charset="0"/>
              </a:rPr>
              <a:t>NEONATALE PRECOCE» : </a:t>
            </a:r>
            <a:r>
              <a:rPr lang="fr-FR" sz="1700" dirty="0" smtClean="0">
                <a:solidFill>
                  <a:srgbClr val="FF0000"/>
                </a:solidFill>
                <a:latin typeface="Calibri" charset="0"/>
              </a:rPr>
              <a:t>pour réduire la mortalité périnatale</a:t>
            </a:r>
            <a:endParaRPr lang="fr-FR" sz="1700" dirty="0">
              <a:solidFill>
                <a:srgbClr val="FF0000"/>
              </a:solidFill>
              <a:latin typeface="Calibri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fr-FR" sz="1600" dirty="0" smtClean="0">
                <a:latin typeface="Calibri" charset="0"/>
              </a:rPr>
              <a:t>Stage </a:t>
            </a:r>
            <a:r>
              <a:rPr lang="fr-FR" sz="1600" dirty="0">
                <a:latin typeface="Calibri" charset="0"/>
              </a:rPr>
              <a:t>à L Mourier</a:t>
            </a:r>
            <a:r>
              <a:rPr lang="fr-FR" sz="1600" dirty="0" smtClean="0">
                <a:latin typeface="Calibri" charset="0"/>
              </a:rPr>
              <a:t>: avril 2017 (1 GO </a:t>
            </a:r>
            <a:r>
              <a:rPr lang="fr-FR" sz="1600" dirty="0" err="1" smtClean="0">
                <a:latin typeface="Calibri" charset="0"/>
              </a:rPr>
              <a:t>resp</a:t>
            </a:r>
            <a:r>
              <a:rPr lang="fr-FR" sz="1600" dirty="0" smtClean="0">
                <a:latin typeface="Calibri" charset="0"/>
              </a:rPr>
              <a:t> Maternité, 1 Med </a:t>
            </a:r>
            <a:r>
              <a:rPr lang="fr-FR" sz="1600" dirty="0" err="1" smtClean="0">
                <a:latin typeface="Calibri" charset="0"/>
              </a:rPr>
              <a:t>resp</a:t>
            </a:r>
            <a:r>
              <a:rPr lang="fr-FR" sz="1600" dirty="0" smtClean="0">
                <a:latin typeface="Calibri" charset="0"/>
              </a:rPr>
              <a:t> Pédiatrie-NN)</a:t>
            </a:r>
          </a:p>
          <a:p>
            <a:pPr marL="838200" lvl="1" indent="-381000">
              <a:lnSpc>
                <a:spcPct val="80000"/>
              </a:lnSpc>
            </a:pPr>
            <a:r>
              <a:rPr lang="fr-FR" sz="1600" dirty="0" smtClean="0">
                <a:latin typeface="Calibri" charset="0"/>
              </a:rPr>
              <a:t>Stage à L Mourier</a:t>
            </a:r>
            <a:r>
              <a:rPr lang="fr-FR" sz="1600" i="1" dirty="0" smtClean="0">
                <a:latin typeface="Calibri" charset="0"/>
              </a:rPr>
              <a:t>: </a:t>
            </a:r>
            <a:r>
              <a:rPr lang="fr-FR" sz="1600" dirty="0" smtClean="0">
                <a:latin typeface="Calibri" charset="0"/>
              </a:rPr>
              <a:t>janvier 2019 (1 SF, 1 </a:t>
            </a:r>
            <a:r>
              <a:rPr lang="fr-FR" sz="1600" dirty="0" err="1" smtClean="0">
                <a:latin typeface="Calibri" charset="0"/>
              </a:rPr>
              <a:t>Ass</a:t>
            </a:r>
            <a:r>
              <a:rPr lang="fr-FR" sz="1600" dirty="0" smtClean="0">
                <a:latin typeface="Calibri" charset="0"/>
              </a:rPr>
              <a:t> Med Pédiatrie, </a:t>
            </a:r>
            <a:r>
              <a:rPr lang="fr-FR" sz="1600" dirty="0">
                <a:latin typeface="Calibri" charset="0"/>
              </a:rPr>
              <a:t>1 GO </a:t>
            </a:r>
            <a:r>
              <a:rPr lang="fr-FR" sz="1600" dirty="0" err="1">
                <a:latin typeface="Calibri" charset="0"/>
              </a:rPr>
              <a:t>resp</a:t>
            </a:r>
            <a:r>
              <a:rPr lang="fr-FR" sz="1600" dirty="0">
                <a:latin typeface="Calibri" charset="0"/>
              </a:rPr>
              <a:t> </a:t>
            </a:r>
            <a:r>
              <a:rPr lang="fr-FR" sz="1600" dirty="0" smtClean="0">
                <a:latin typeface="Calibri" charset="0"/>
              </a:rPr>
              <a:t>Mater)</a:t>
            </a:r>
          </a:p>
          <a:p>
            <a:pPr marL="838200" lvl="1" indent="-381000">
              <a:lnSpc>
                <a:spcPct val="80000"/>
              </a:lnSpc>
            </a:pPr>
            <a:endParaRPr lang="fr-FR" sz="1600" dirty="0" smtClean="0">
              <a:latin typeface="Calibri" charset="0"/>
            </a:endParaRPr>
          </a:p>
          <a:p>
            <a:pPr marL="838200" lvl="1" indent="-381000">
              <a:lnSpc>
                <a:spcPct val="80000"/>
              </a:lnSpc>
            </a:pPr>
            <a:r>
              <a:rPr lang="fr-FR" sz="1600" dirty="0" smtClean="0">
                <a:latin typeface="Calibri" charset="0"/>
              </a:rPr>
              <a:t>Formation </a:t>
            </a:r>
            <a:r>
              <a:rPr lang="fr-FR" sz="1600" dirty="0">
                <a:latin typeface="Calibri" charset="0"/>
              </a:rPr>
              <a:t>«Repérage et pec Situations à Risque en SDN </a:t>
            </a:r>
            <a:r>
              <a:rPr lang="fr-FR" sz="1600" dirty="0" smtClean="0">
                <a:latin typeface="Calibri" charset="0"/>
              </a:rPr>
              <a:t>1 et 2» </a:t>
            </a:r>
            <a:r>
              <a:rPr lang="fr-FR" sz="1600" dirty="0">
                <a:latin typeface="Calibri" charset="0"/>
              </a:rPr>
              <a:t>à </a:t>
            </a:r>
            <a:r>
              <a:rPr lang="fr-FR" sz="1600" dirty="0" smtClean="0">
                <a:latin typeface="Calibri" charset="0"/>
              </a:rPr>
              <a:t>Atakpamé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fr-FR" sz="1600" dirty="0">
                <a:latin typeface="Calibri" charset="0"/>
              </a:rPr>
              <a:t>	</a:t>
            </a:r>
            <a:r>
              <a:rPr lang="fr-FR" sz="1600" dirty="0" smtClean="0">
                <a:latin typeface="Calibri" charset="0"/>
              </a:rPr>
              <a:t> juin 2019  ( 1 pédiatre </a:t>
            </a:r>
            <a:r>
              <a:rPr lang="fr-FR" sz="1600" dirty="0" err="1" smtClean="0">
                <a:latin typeface="Calibri" charset="0"/>
              </a:rPr>
              <a:t>néonatalogiste</a:t>
            </a:r>
            <a:r>
              <a:rPr lang="fr-FR" sz="1600" dirty="0" smtClean="0">
                <a:latin typeface="Calibri" charset="0"/>
              </a:rPr>
              <a:t>, 1 SF)</a:t>
            </a:r>
          </a:p>
          <a:p>
            <a:pPr lvl="1">
              <a:lnSpc>
                <a:spcPct val="80000"/>
              </a:lnSpc>
              <a:buFontTx/>
              <a:buChar char="-"/>
            </a:pPr>
            <a:endParaRPr lang="fr-FR" sz="1600" dirty="0">
              <a:latin typeface="Calibri" charset="0"/>
            </a:endParaRPr>
          </a:p>
        </p:txBody>
      </p:sp>
      <p:pic>
        <p:nvPicPr>
          <p:cNvPr id="17411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9890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r="20003"/>
          <a:stretch>
            <a:fillRect/>
          </a:stretch>
        </p:blipFill>
        <p:spPr bwMode="auto">
          <a:xfrm>
            <a:off x="7967663" y="4556721"/>
            <a:ext cx="10112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04" r="20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Imag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914769"/>
            <a:ext cx="90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833" y="6016254"/>
            <a:ext cx="2263583" cy="6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400" dirty="0" smtClean="0">
                <a:ea typeface="ＭＳ Ｐゴシック" pitchFamily="34" charset="-128"/>
              </a:rPr>
              <a:t>BILAN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b="1" dirty="0" smtClean="0"/>
              <a:t>Points positifs</a:t>
            </a:r>
          </a:p>
          <a:p>
            <a:pPr marL="0" indent="0">
              <a:buNone/>
            </a:pPr>
            <a:r>
              <a:rPr lang="fr-FR" dirty="0" smtClean="0"/>
              <a:t>-Motivation des partenaires </a:t>
            </a:r>
          </a:p>
          <a:p>
            <a:pPr marL="0" indent="0">
              <a:buNone/>
            </a:pPr>
            <a:r>
              <a:rPr lang="fr-FR" dirty="0" smtClean="0"/>
              <a:t>-&gt; renforce nos « bonnes pratiques »au sein équipe (simulation, staff bilan, ..)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 smtClean="0"/>
              <a:t>Difficultés rencontrées</a:t>
            </a:r>
          </a:p>
          <a:p>
            <a:pPr marL="0" indent="0">
              <a:buNone/>
            </a:pPr>
            <a:r>
              <a:rPr lang="fr-FR" dirty="0" smtClean="0"/>
              <a:t>- Changements de Directions (CHR et LMR)</a:t>
            </a:r>
          </a:p>
          <a:p>
            <a:pPr marL="0" indent="0">
              <a:buNone/>
            </a:pPr>
            <a:r>
              <a:rPr lang="fr-FR" dirty="0" smtClean="0"/>
              <a:t>- Echec premier versement par convention (// retard paiement pour formations)</a:t>
            </a:r>
            <a:endParaRPr lang="fr-FR" dirty="0"/>
          </a:p>
        </p:txBody>
      </p:sp>
      <p:pic>
        <p:nvPicPr>
          <p:cNvPr id="33795" name="lightbox-image" descr="http://www.heral-pub.fr/IMG/jpg/logo_fhf-2-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9890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4" r="20003"/>
          <a:stretch>
            <a:fillRect/>
          </a:stretch>
        </p:blipFill>
        <p:spPr bwMode="auto">
          <a:xfrm>
            <a:off x="5746605" y="5161250"/>
            <a:ext cx="101123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60004" r="200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797" name="Imag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71" y="5087793"/>
            <a:ext cx="904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06" y="371105"/>
            <a:ext cx="2263583" cy="61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5083"/>
            <a:ext cx="7634177" cy="207818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rgbClr val="7030A0"/>
                </a:solidFill>
              </a:rPr>
              <a:t/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/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/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/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>E</a:t>
            </a:r>
            <a:r>
              <a:rPr lang="fr-FR" sz="2800" dirty="0" smtClean="0">
                <a:solidFill>
                  <a:srgbClr val="7030A0"/>
                </a:solidFill>
              </a:rPr>
              <a:t>xemple d’Impact: </a:t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400" dirty="0" smtClean="0">
                <a:solidFill>
                  <a:srgbClr val="7030A0"/>
                </a:solidFill>
              </a:rPr>
              <a:t>Programme formation Juin 2019</a:t>
            </a:r>
            <a:br>
              <a:rPr lang="fr-FR" sz="2400" dirty="0" smtClean="0">
                <a:solidFill>
                  <a:srgbClr val="7030A0"/>
                </a:solidFill>
              </a:rPr>
            </a:br>
            <a:r>
              <a:rPr lang="fr-FR" sz="2400" dirty="0" smtClean="0">
                <a:solidFill>
                  <a:srgbClr val="7030A0"/>
                </a:solidFill>
              </a:rPr>
              <a:t>adapté suite audits décès maternels (2018) et audits des décès néonatals (depuis 2019) présentés à LMR par stagiaires en janvier 2019</a:t>
            </a:r>
            <a:r>
              <a:rPr lang="fr-FR" sz="2800" dirty="0" smtClean="0">
                <a:solidFill>
                  <a:srgbClr val="7030A0"/>
                </a:solidFill>
              </a:rPr>
              <a:t/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/>
            </a:r>
            <a:br>
              <a:rPr lang="fr-FR" sz="2800" dirty="0" smtClean="0">
                <a:solidFill>
                  <a:srgbClr val="7030A0"/>
                </a:solidFill>
              </a:rPr>
            </a:br>
            <a:r>
              <a:rPr lang="fr-FR" sz="2800" dirty="0">
                <a:solidFill>
                  <a:srgbClr val="7030A0"/>
                </a:solidFill>
              </a:rPr>
              <a:t/>
            </a:r>
            <a:br>
              <a:rPr lang="fr-FR" sz="2800" dirty="0">
                <a:solidFill>
                  <a:srgbClr val="7030A0"/>
                </a:solidFill>
              </a:rPr>
            </a:br>
            <a:r>
              <a:rPr lang="fr-FR" sz="2800" dirty="0" smtClean="0">
                <a:solidFill>
                  <a:srgbClr val="7030A0"/>
                </a:solidFill>
              </a:rPr>
              <a:t/>
            </a:r>
            <a:br>
              <a:rPr lang="fr-FR" sz="2800" dirty="0" smtClean="0">
                <a:solidFill>
                  <a:srgbClr val="7030A0"/>
                </a:solidFill>
              </a:rPr>
            </a:br>
            <a:endParaRPr lang="fr-FR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451425"/>
              </p:ext>
            </p:extLst>
          </p:nvPr>
        </p:nvGraphicFramePr>
        <p:xfrm>
          <a:off x="316801" y="2337955"/>
          <a:ext cx="8471640" cy="4415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824165"/>
                <a:gridCol w="1709715"/>
              </a:tblGrid>
              <a:tr h="666913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Lundi</a:t>
                      </a:r>
                      <a:r>
                        <a:rPr lang="fr-FR" sz="1000" baseline="0" dirty="0" smtClean="0"/>
                        <a:t> 24 juin 2019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Mardi 25 juin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Mercredi 26 juin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Jeudi 27 juin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Vendredi 28 juin</a:t>
                      </a:r>
                      <a:endParaRPr lang="fr-FR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Référence</a:t>
                      </a:r>
                      <a:r>
                        <a:rPr lang="fr-FR" sz="1200" b="1" baseline="0" dirty="0" smtClean="0"/>
                        <a:t> et contre-référence (GO CHR)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Anoxie</a:t>
                      </a:r>
                      <a:r>
                        <a:rPr lang="fr-FR" sz="1200" b="1" baseline="0" dirty="0" smtClean="0"/>
                        <a:t> NN (pédiatre LMR)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Accouchement Dystocique</a:t>
                      </a:r>
                    </a:p>
                    <a:p>
                      <a:r>
                        <a:rPr lang="fr-FR" sz="1200" b="1" dirty="0" smtClean="0"/>
                        <a:t>(GO</a:t>
                      </a:r>
                      <a:r>
                        <a:rPr lang="fr-FR" sz="1200" b="1" baseline="0" dirty="0" smtClean="0"/>
                        <a:t> CHR / SF LMR)</a:t>
                      </a:r>
                      <a:endParaRPr lang="fr-FR" sz="1200" b="1" dirty="0" smtClean="0"/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IMC</a:t>
                      </a:r>
                      <a:r>
                        <a:rPr lang="fr-FR" sz="1200" b="1" baseline="0" dirty="0" smtClean="0"/>
                        <a:t> ( pédiatre CHR)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Simulation</a:t>
                      </a:r>
                      <a:r>
                        <a:rPr lang="fr-FR" sz="1200" b="1" baseline="0" dirty="0" smtClean="0"/>
                        <a:t> Réa BB</a:t>
                      </a:r>
                      <a:endParaRPr lang="fr-FR" sz="1200" b="1" dirty="0" smtClean="0"/>
                    </a:p>
                    <a:p>
                      <a:endParaRPr lang="fr-FR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Détresse respiratoire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dirty="0" smtClean="0"/>
                        <a:t>NN (Pédiatre LMR)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HPP</a:t>
                      </a:r>
                      <a:r>
                        <a:rPr lang="fr-FR" sz="1200" b="1" baseline="0" dirty="0" smtClean="0"/>
                        <a:t> (GO /SF LMR)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Pré-éclampsie</a:t>
                      </a:r>
                      <a:r>
                        <a:rPr lang="fr-FR" sz="1200" b="1" baseline="0" dirty="0" smtClean="0"/>
                        <a:t> (SF LMR)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Eclampsie</a:t>
                      </a:r>
                      <a:r>
                        <a:rPr lang="fr-FR" sz="1200" b="1" baseline="0" dirty="0" smtClean="0"/>
                        <a:t> (GO CHR)</a:t>
                      </a:r>
                      <a:endParaRPr lang="fr-FR" sz="1200" b="1" dirty="0" smtClean="0"/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Simulation</a:t>
                      </a:r>
                      <a:r>
                        <a:rPr lang="fr-FR" sz="1200" b="1" baseline="0" dirty="0" smtClean="0"/>
                        <a:t> gestes URG mères</a:t>
                      </a:r>
                      <a:endParaRPr lang="fr-FR" sz="1200" b="1" dirty="0" smtClean="0"/>
                    </a:p>
                    <a:p>
                      <a:endParaRPr lang="fr-FR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Simulation</a:t>
                      </a:r>
                      <a:r>
                        <a:rPr lang="fr-FR" sz="1200" b="1" baseline="0" dirty="0" smtClean="0"/>
                        <a:t> Réa BB</a:t>
                      </a:r>
                      <a:endParaRPr lang="fr-FR" sz="1200" b="1" dirty="0" smtClean="0"/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Infection</a:t>
                      </a:r>
                      <a:r>
                        <a:rPr lang="fr-FR" sz="1200" b="1" baseline="0" dirty="0" smtClean="0"/>
                        <a:t> NN (pédiatre CHR)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NN</a:t>
                      </a:r>
                      <a:r>
                        <a:rPr lang="fr-FR" sz="1200" b="1" baseline="0" dirty="0" smtClean="0"/>
                        <a:t> de mères avec pathologies spécifiques (pédiatre CHR)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CPAP: utilisation </a:t>
                      </a:r>
                      <a:r>
                        <a:rPr lang="fr-FR" sz="1200" b="1" dirty="0" err="1" smtClean="0"/>
                        <a:t>ds</a:t>
                      </a:r>
                      <a:r>
                        <a:rPr lang="fr-FR" sz="1200" b="1" dirty="0" smtClean="0"/>
                        <a:t> la réa NN</a:t>
                      </a:r>
                      <a:r>
                        <a:rPr lang="fr-FR" sz="1200" b="1" baseline="0" dirty="0" smtClean="0"/>
                        <a:t> (Pédiatre CHR)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Emission</a:t>
                      </a:r>
                      <a:r>
                        <a:rPr lang="fr-FR" sz="1200" b="1" baseline="0" dirty="0" smtClean="0"/>
                        <a:t> Radio : importance CPN et accouchement assisté par personnel qualifié</a:t>
                      </a:r>
                      <a:endParaRPr lang="fr-FR" sz="1200" b="1" dirty="0" smtClean="0"/>
                    </a:p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Simulation</a:t>
                      </a:r>
                      <a:r>
                        <a:rPr lang="fr-FR" sz="1200" b="1" baseline="0" dirty="0" smtClean="0"/>
                        <a:t> gestes URG mères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Indication</a:t>
                      </a:r>
                      <a:r>
                        <a:rPr lang="fr-FR" sz="1200" b="1" baseline="0" dirty="0" smtClean="0"/>
                        <a:t> de passage de SDN en </a:t>
                      </a:r>
                      <a:r>
                        <a:rPr lang="fr-FR" sz="1200" b="1" baseline="0" dirty="0" err="1" smtClean="0"/>
                        <a:t>Neonat</a:t>
                      </a:r>
                      <a:r>
                        <a:rPr lang="fr-FR" sz="1200" b="1" baseline="0" dirty="0" smtClean="0"/>
                        <a:t> (pédiatre LMR)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Utilisation</a:t>
                      </a:r>
                      <a:r>
                        <a:rPr lang="fr-FR" sz="1200" b="1" baseline="0" dirty="0" smtClean="0"/>
                        <a:t> du RCF ( SF LMR)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</a:tr>
              <a:tr h="394345"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Simulation</a:t>
                      </a:r>
                      <a:r>
                        <a:rPr lang="fr-FR" sz="1200" b="1" baseline="0" dirty="0" smtClean="0"/>
                        <a:t> réa  BB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Simulation</a:t>
                      </a:r>
                      <a:r>
                        <a:rPr lang="fr-FR" sz="1200" b="1" baseline="0" dirty="0" smtClean="0"/>
                        <a:t> gestes URG mères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2771</TotalTime>
  <Words>705</Words>
  <Application>Microsoft Office PowerPoint</Application>
  <PresentationFormat>Affichage à l'écran (4:3)</PresentationFormat>
  <Paragraphs>159</Paragraphs>
  <Slides>12</Slides>
  <Notes>5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Thème Office</vt:lpstr>
      <vt:lpstr>Document</vt:lpstr>
      <vt:lpstr>Retour d’expérience Partenariat  Togo CHR Atakpamé  (Maternité-Pédiatrie centres de référence SONU C) France CHU Louis Mourier (Centre périnatal type III) </vt:lpstr>
      <vt:lpstr>Présentation PowerPoint</vt:lpstr>
      <vt:lpstr> 1er PROJET AFD-FHF  2012-2014      Réseaux et partenariats hospitaliers   </vt:lpstr>
      <vt:lpstr>DEMARCHE PEDAGOGIQUE</vt:lpstr>
      <vt:lpstr>Présentation PowerPoint</vt:lpstr>
      <vt:lpstr>Présentation PowerPoint</vt:lpstr>
      <vt:lpstr>    « Réduction de la mortalité maternelle, périnatale et infantile à ATAKPAME en réseau dans le district de l’OGOU »   Suite: 2015-2017-&gt;2019    </vt:lpstr>
      <vt:lpstr>BILAN</vt:lpstr>
      <vt:lpstr>    Exemple d’Impact:  Programme formation Juin 2019 adapté suite audits décès maternels (2018) et audits des décès néonatals (depuis 2019) présentés à LMR par stagiaires en janvier 2019    </vt:lpstr>
      <vt:lpstr>CONCLUSION</vt:lpstr>
      <vt:lpstr>Présentation PowerPoint</vt:lpstr>
      <vt:lpstr>Remerciements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CRENN</dc:creator>
  <cp:lastModifiedBy>Utilisateur Windows</cp:lastModifiedBy>
  <cp:revision>232</cp:revision>
  <dcterms:created xsi:type="dcterms:W3CDTF">2015-05-16T08:53:04Z</dcterms:created>
  <dcterms:modified xsi:type="dcterms:W3CDTF">2019-06-24T16:47:11Z</dcterms:modified>
</cp:coreProperties>
</file>